
<file path=[Content_Types].xml><?xml version="1.0" encoding="utf-8"?>
<Types xmlns="http://schemas.openxmlformats.org/package/2006/content-types">
  <Default Extension="gif"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3"/>
  </p:notesMasterIdLst>
  <p:handoutMasterIdLst>
    <p:handoutMasterId r:id="rId24"/>
  </p:handoutMasterIdLst>
  <p:sldIdLst>
    <p:sldId id="257" r:id="rId5"/>
    <p:sldId id="1415" r:id="rId6"/>
    <p:sldId id="1409" r:id="rId7"/>
    <p:sldId id="1411" r:id="rId8"/>
    <p:sldId id="1413" r:id="rId9"/>
    <p:sldId id="1416" r:id="rId10"/>
    <p:sldId id="1427" r:id="rId11"/>
    <p:sldId id="1417" r:id="rId12"/>
    <p:sldId id="1433" r:id="rId13"/>
    <p:sldId id="1438" r:id="rId14"/>
    <p:sldId id="1434" r:id="rId15"/>
    <p:sldId id="1432" r:id="rId16"/>
    <p:sldId id="1442" r:id="rId17"/>
    <p:sldId id="1437" r:id="rId18"/>
    <p:sldId id="1412" r:id="rId19"/>
    <p:sldId id="1428" r:id="rId20"/>
    <p:sldId id="1429" r:id="rId21"/>
    <p:sldId id="1431"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Michael" initials="BM" lastIdx="15" clrIdx="0"/>
  <p:cmAuthor id="2" name="Nydam, Nancy" initials="NN" lastIdx="1" clrIdx="1">
    <p:extLst>
      <p:ext uri="{19B8F6BF-5375-455C-9EA6-DF929625EA0E}">
        <p15:presenceInfo xmlns:p15="http://schemas.microsoft.com/office/powerpoint/2012/main" userId="Nydam, Nan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6E9"/>
    <a:srgbClr val="F8CEB2"/>
    <a:srgbClr val="FF9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93792" autoAdjust="0"/>
  </p:normalViewPr>
  <p:slideViewPr>
    <p:cSldViewPr snapToGrid="0">
      <p:cViewPr varScale="1">
        <p:scale>
          <a:sx n="114" d="100"/>
          <a:sy n="114" d="100"/>
        </p:scale>
        <p:origin x="132" y="306"/>
      </p:cViewPr>
      <p:guideLst>
        <p:guide orient="horz" pos="2160"/>
        <p:guide pos="3840"/>
      </p:guideLst>
    </p:cSldViewPr>
  </p:slideViewPr>
  <p:notesTextViewPr>
    <p:cViewPr>
      <p:scale>
        <a:sx n="1" d="1"/>
        <a:sy n="1" d="1"/>
      </p:scale>
      <p:origin x="0" y="0"/>
    </p:cViewPr>
  </p:notesTextViewPr>
  <p:sorterViewPr>
    <p:cViewPr>
      <p:scale>
        <a:sx n="100" d="100"/>
        <a:sy n="100" d="100"/>
      </p:scale>
      <p:origin x="0" y="-6960"/>
    </p:cViewPr>
  </p:sorterViewPr>
  <p:notesViewPr>
    <p:cSldViewPr snapToGrid="0">
      <p:cViewPr>
        <p:scale>
          <a:sx n="74" d="100"/>
          <a:sy n="74" d="100"/>
        </p:scale>
        <p:origin x="-3120"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238" cy="466725"/>
          </a:xfrm>
          <a:prstGeom prst="rect">
            <a:avLst/>
          </a:prstGeom>
        </p:spPr>
        <p:txBody>
          <a:bodyPr vert="horz" lIns="91433" tIns="45717" rIns="91433" bIns="45717" rtlCol="0"/>
          <a:lstStyle>
            <a:lvl1pPr algn="l">
              <a:defRPr sz="1200"/>
            </a:lvl1pPr>
          </a:lstStyle>
          <a:p>
            <a:endParaRPr lang="en-US" dirty="0"/>
          </a:p>
        </p:txBody>
      </p:sp>
      <p:sp>
        <p:nvSpPr>
          <p:cNvPr id="3" name="Date Placeholder 2"/>
          <p:cNvSpPr>
            <a:spLocks noGrp="1"/>
          </p:cNvSpPr>
          <p:nvPr>
            <p:ph type="dt" sz="quarter" idx="1"/>
          </p:nvPr>
        </p:nvSpPr>
        <p:spPr>
          <a:xfrm>
            <a:off x="3978276" y="0"/>
            <a:ext cx="3043238" cy="466725"/>
          </a:xfrm>
          <a:prstGeom prst="rect">
            <a:avLst/>
          </a:prstGeom>
        </p:spPr>
        <p:txBody>
          <a:bodyPr vert="horz" lIns="91433" tIns="45717" rIns="91433" bIns="45717" rtlCol="0"/>
          <a:lstStyle>
            <a:lvl1pPr algn="r">
              <a:defRPr sz="1200"/>
            </a:lvl1pPr>
          </a:lstStyle>
          <a:p>
            <a:fld id="{05A62828-33D5-474E-A288-49D18BB1B808}" type="datetimeFigureOut">
              <a:rPr lang="en-US" smtClean="0"/>
              <a:t>3/6/2020</a:t>
            </a:fld>
            <a:endParaRPr lang="en-US" dirty="0"/>
          </a:p>
        </p:txBody>
      </p:sp>
      <p:sp>
        <p:nvSpPr>
          <p:cNvPr id="4" name="Footer Placeholder 3"/>
          <p:cNvSpPr>
            <a:spLocks noGrp="1"/>
          </p:cNvSpPr>
          <p:nvPr>
            <p:ph type="ftr" sz="quarter" idx="2"/>
          </p:nvPr>
        </p:nvSpPr>
        <p:spPr>
          <a:xfrm>
            <a:off x="1" y="8842376"/>
            <a:ext cx="3043238" cy="466725"/>
          </a:xfrm>
          <a:prstGeom prst="rect">
            <a:avLst/>
          </a:prstGeom>
        </p:spPr>
        <p:txBody>
          <a:bodyPr vert="horz" lIns="91433" tIns="45717" rIns="91433" bIns="4571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6" y="8842376"/>
            <a:ext cx="3043238" cy="466725"/>
          </a:xfrm>
          <a:prstGeom prst="rect">
            <a:avLst/>
          </a:prstGeom>
        </p:spPr>
        <p:txBody>
          <a:bodyPr vert="horz" lIns="91433" tIns="45717" rIns="91433" bIns="45717" rtlCol="0" anchor="b"/>
          <a:lstStyle>
            <a:lvl1pPr algn="r">
              <a:defRPr sz="1200"/>
            </a:lvl1pPr>
          </a:lstStyle>
          <a:p>
            <a:fld id="{CE95A6D0-3DE9-4258-BC0A-86801F164182}" type="slidenum">
              <a:rPr lang="en-US" smtClean="0"/>
              <a:t>‹#›</a:t>
            </a:fld>
            <a:endParaRPr lang="en-US" dirty="0"/>
          </a:p>
        </p:txBody>
      </p:sp>
    </p:spTree>
    <p:extLst>
      <p:ext uri="{BB962C8B-B14F-4D97-AF65-F5344CB8AC3E}">
        <p14:creationId xmlns:p14="http://schemas.microsoft.com/office/powerpoint/2010/main" val="2658035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70" tIns="45785" rIns="91570" bIns="45785" rtlCol="0"/>
          <a:lstStyle>
            <a:lvl1pPr algn="l">
              <a:defRPr sz="1200"/>
            </a:lvl1pPr>
          </a:lstStyle>
          <a:p>
            <a:endParaRPr lang="en-US" dirty="0"/>
          </a:p>
        </p:txBody>
      </p:sp>
      <p:sp>
        <p:nvSpPr>
          <p:cNvPr id="3" name="Date Placeholder 2"/>
          <p:cNvSpPr>
            <a:spLocks noGrp="1"/>
          </p:cNvSpPr>
          <p:nvPr>
            <p:ph type="dt" idx="1"/>
          </p:nvPr>
        </p:nvSpPr>
        <p:spPr>
          <a:xfrm>
            <a:off x="3977532" y="1"/>
            <a:ext cx="3043979" cy="467363"/>
          </a:xfrm>
          <a:prstGeom prst="rect">
            <a:avLst/>
          </a:prstGeom>
        </p:spPr>
        <p:txBody>
          <a:bodyPr vert="horz" lIns="91570" tIns="45785" rIns="91570" bIns="45785" rtlCol="0"/>
          <a:lstStyle>
            <a:lvl1pPr algn="r">
              <a:defRPr sz="1200"/>
            </a:lvl1pPr>
          </a:lstStyle>
          <a:p>
            <a:fld id="{777E6D10-366C-48DD-A42B-43EA673CF854}" type="datetimeFigureOut">
              <a:rPr lang="en-US" smtClean="0"/>
              <a:t>3/6/2020</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70" tIns="45785" rIns="91570" bIns="45785" rtlCol="0" anchor="ctr"/>
          <a:lstStyle/>
          <a:p>
            <a:endParaRPr lang="en-US" dirty="0"/>
          </a:p>
        </p:txBody>
      </p:sp>
      <p:sp>
        <p:nvSpPr>
          <p:cNvPr id="5" name="Notes Placeholder 4"/>
          <p:cNvSpPr>
            <a:spLocks noGrp="1"/>
          </p:cNvSpPr>
          <p:nvPr>
            <p:ph type="body" sz="quarter" idx="3"/>
          </p:nvPr>
        </p:nvSpPr>
        <p:spPr>
          <a:xfrm>
            <a:off x="702947" y="4479687"/>
            <a:ext cx="5617208" cy="3665776"/>
          </a:xfrm>
          <a:prstGeom prst="rect">
            <a:avLst/>
          </a:prstGeom>
        </p:spPr>
        <p:txBody>
          <a:bodyPr vert="horz" lIns="91570" tIns="45785" rIns="91570" bIns="457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1739"/>
            <a:ext cx="3043979" cy="467363"/>
          </a:xfrm>
          <a:prstGeom prst="rect">
            <a:avLst/>
          </a:prstGeom>
        </p:spPr>
        <p:txBody>
          <a:bodyPr vert="horz" lIns="91570" tIns="45785" rIns="91570" bIns="457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532" y="8841739"/>
            <a:ext cx="3043979" cy="467363"/>
          </a:xfrm>
          <a:prstGeom prst="rect">
            <a:avLst/>
          </a:prstGeom>
        </p:spPr>
        <p:txBody>
          <a:bodyPr vert="horz" lIns="91570" tIns="45785" rIns="91570" bIns="45785" rtlCol="0" anchor="b"/>
          <a:lstStyle>
            <a:lvl1pPr algn="r">
              <a:defRPr sz="1200"/>
            </a:lvl1pPr>
          </a:lstStyle>
          <a:p>
            <a:fld id="{30D676B1-B890-4C60-A967-00BE9B00AAC9}" type="slidenum">
              <a:rPr lang="en-US" smtClean="0"/>
              <a:t>‹#›</a:t>
            </a:fld>
            <a:endParaRPr lang="en-US" dirty="0"/>
          </a:p>
        </p:txBody>
      </p:sp>
    </p:spTree>
    <p:extLst>
      <p:ext uri="{BB962C8B-B14F-4D97-AF65-F5344CB8AC3E}">
        <p14:creationId xmlns:p14="http://schemas.microsoft.com/office/powerpoint/2010/main" val="179162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676B1-B890-4C60-A967-00BE9B00AAC9}" type="slidenum">
              <a:rPr lang="en-US" smtClean="0"/>
              <a:t>1</a:t>
            </a:fld>
            <a:endParaRPr lang="en-US" dirty="0"/>
          </a:p>
        </p:txBody>
      </p:sp>
    </p:spTree>
    <p:extLst>
      <p:ext uri="{BB962C8B-B14F-4D97-AF65-F5344CB8AC3E}">
        <p14:creationId xmlns:p14="http://schemas.microsoft.com/office/powerpoint/2010/main" val="166685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vaccine to prevent COVID-19.</a:t>
            </a:r>
          </a:p>
          <a:p>
            <a:r>
              <a:rPr lang="en-US" dirty="0"/>
              <a:t>The best way to prevent infection is to avoid being exposed to the virus that causes COVID-19.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same measures urged to prevent the spread of any respiratory virus are increasingly important for all Georgians.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flu shot will not protect against COVID-19, but it will help keep people with flu complications out of the hospital so the health care system does not become overburdened in the event of a COVID-19 outbreak. </a:t>
            </a:r>
          </a:p>
          <a:p>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6</a:t>
            </a:fld>
            <a:endParaRPr lang="en-US" dirty="0"/>
          </a:p>
        </p:txBody>
      </p:sp>
    </p:spTree>
    <p:extLst>
      <p:ext uri="{BB962C8B-B14F-4D97-AF65-F5344CB8AC3E}">
        <p14:creationId xmlns:p14="http://schemas.microsoft.com/office/powerpoint/2010/main" val="123538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  </a:t>
            </a:r>
          </a:p>
          <a:p>
            <a:r>
              <a:rPr lang="en-US" dirty="0"/>
              <a:t>Gym Equipment</a:t>
            </a:r>
          </a:p>
          <a:p>
            <a:r>
              <a:rPr lang="en-US" dirty="0"/>
              <a:t>Menus</a:t>
            </a:r>
          </a:p>
          <a:p>
            <a:r>
              <a:rPr lang="en-US" dirty="0"/>
              <a:t>Hand railings</a:t>
            </a:r>
          </a:p>
          <a:p>
            <a:r>
              <a:rPr lang="en-US" dirty="0"/>
              <a:t>Touch screens  </a:t>
            </a:r>
          </a:p>
          <a:p>
            <a:r>
              <a:rPr lang="en-US" dirty="0"/>
              <a:t>Public transportation </a:t>
            </a:r>
          </a:p>
          <a:p>
            <a:r>
              <a:rPr lang="en-US" dirty="0"/>
              <a:t>Gas pumps</a:t>
            </a:r>
          </a:p>
          <a:p>
            <a:r>
              <a:rPr lang="en-US" dirty="0"/>
              <a:t>Shopping carts</a:t>
            </a:r>
          </a:p>
          <a:p>
            <a:r>
              <a:rPr lang="en-US" dirty="0"/>
              <a:t>Elevator buttons</a:t>
            </a:r>
          </a:p>
          <a:p>
            <a:r>
              <a:rPr lang="en-US" dirty="0"/>
              <a:t>Meeting room desks and chairs</a:t>
            </a:r>
          </a:p>
          <a:p>
            <a:r>
              <a:rPr lang="en-US" dirty="0"/>
              <a:t>Money </a:t>
            </a:r>
          </a:p>
          <a:p>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7</a:t>
            </a:fld>
            <a:endParaRPr lang="en-US" dirty="0"/>
          </a:p>
        </p:txBody>
      </p:sp>
    </p:spTree>
    <p:extLst>
      <p:ext uri="{BB962C8B-B14F-4D97-AF65-F5344CB8AC3E}">
        <p14:creationId xmlns:p14="http://schemas.microsoft.com/office/powerpoint/2010/main" val="278206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People in the U.S. may be worried or anxious about friends and relatives who are living in or visiting areas where COVID-19 is spreading. Some people are worried about the disease. Fear and anxiety can lead to social stigma, for example, towards Chinese or other Asian Americans or people who were in quarantine.</a:t>
            </a:r>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15</a:t>
            </a:fld>
            <a:endParaRPr lang="en-US" dirty="0"/>
          </a:p>
        </p:txBody>
      </p:sp>
    </p:spTree>
    <p:extLst>
      <p:ext uri="{BB962C8B-B14F-4D97-AF65-F5344CB8AC3E}">
        <p14:creationId xmlns:p14="http://schemas.microsoft.com/office/powerpoint/2010/main" val="231640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101"/>
            <a:ext cx="9867900" cy="753883"/>
          </a:xfrm>
          <a:prstGeom prst="rect">
            <a:avLst/>
          </a:prstGeom>
        </p:spPr>
      </p:pic>
      <p:sp>
        <p:nvSpPr>
          <p:cNvPr id="2" name="Title 1"/>
          <p:cNvSpPr>
            <a:spLocks noGrp="1"/>
          </p:cNvSpPr>
          <p:nvPr>
            <p:ph type="ctrTitle" hasCustomPrompt="1"/>
          </p:nvPr>
        </p:nvSpPr>
        <p:spPr>
          <a:xfrm>
            <a:off x="533400" y="1669122"/>
            <a:ext cx="7061200" cy="779862"/>
          </a:xfrm>
          <a:prstGeom prst="rect">
            <a:avLst/>
          </a:prstGeom>
        </p:spPr>
        <p:txBody>
          <a:bodyPr anchor="b">
            <a:normAutofit/>
          </a:bodyPr>
          <a:lstStyle>
            <a:lvl1pPr algn="l">
              <a:defRPr sz="4000" baseline="0">
                <a:solidFill>
                  <a:srgbClr val="EC1C28"/>
                </a:solidFill>
                <a:latin typeface="Segoe UI Light" panose="020B0502040204020203" pitchFamily="34" charset="0"/>
                <a:cs typeface="Segoe UI Light" panose="020B0502040204020203" pitchFamily="34" charset="0"/>
              </a:defRPr>
            </a:lvl1pPr>
          </a:lstStyle>
          <a:p>
            <a:r>
              <a:rPr lang="en-US" dirty="0"/>
              <a:t>Title Heading 1(as needed)</a:t>
            </a:r>
          </a:p>
        </p:txBody>
      </p:sp>
      <p:sp>
        <p:nvSpPr>
          <p:cNvPr id="16" name="Text Placeholder 15"/>
          <p:cNvSpPr>
            <a:spLocks noGrp="1"/>
          </p:cNvSpPr>
          <p:nvPr>
            <p:ph type="body" sz="quarter" idx="10" hasCustomPrompt="1"/>
          </p:nvPr>
        </p:nvSpPr>
        <p:spPr>
          <a:xfrm>
            <a:off x="533400" y="2547302"/>
            <a:ext cx="3829484" cy="577143"/>
          </a:xfrm>
          <a:prstGeom prst="rect">
            <a:avLst/>
          </a:prstGeom>
        </p:spPr>
        <p:txBody>
          <a:bodyPr/>
          <a:lstStyle>
            <a:lvl1pPr marL="0" indent="0">
              <a:buNone/>
              <a:defRPr sz="4000">
                <a:solidFill>
                  <a:schemeClr val="bg1"/>
                </a:solidFill>
                <a:latin typeface="Segoe UI" panose="020B0502040204020203" pitchFamily="34" charset="0"/>
                <a:cs typeface="Segoe UI" panose="020B0502040204020203" pitchFamily="34" charset="0"/>
              </a:defRPr>
            </a:lvl1pPr>
            <a:lvl5pPr marL="1828800" indent="0">
              <a:buNone/>
              <a:defRPr/>
            </a:lvl5pPr>
          </a:lstStyle>
          <a:p>
            <a:pPr algn="ctr"/>
            <a:r>
              <a:rPr lang="en-US" sz="4500" dirty="0">
                <a:solidFill>
                  <a:schemeClr val="bg1"/>
                </a:solidFill>
                <a:latin typeface="Segoe UI Light" panose="020B0502040204020203" pitchFamily="34" charset="0"/>
              </a:rPr>
              <a:t>Title Heading 2</a:t>
            </a:r>
          </a:p>
        </p:txBody>
      </p:sp>
      <p:sp>
        <p:nvSpPr>
          <p:cNvPr id="20" name="Text Placeholder 19"/>
          <p:cNvSpPr>
            <a:spLocks noGrp="1"/>
          </p:cNvSpPr>
          <p:nvPr>
            <p:ph type="body" sz="quarter" idx="12" hasCustomPrompt="1"/>
          </p:nvPr>
        </p:nvSpPr>
        <p:spPr>
          <a:xfrm>
            <a:off x="533400" y="5396580"/>
            <a:ext cx="9633585" cy="419620"/>
          </a:xfrm>
          <a:prstGeom prst="rect">
            <a:avLst/>
          </a:prstGeom>
        </p:spPr>
        <p:txBody>
          <a:bodyPr/>
          <a:lstStyle>
            <a:lvl1pPr marL="0" indent="0">
              <a:buNone/>
              <a:defRPr sz="2000" baseline="0">
                <a:solidFill>
                  <a:schemeClr val="tx1">
                    <a:lumMod val="75000"/>
                    <a:lumOff val="25000"/>
                  </a:schemeClr>
                </a:solidFill>
                <a:latin typeface="Segoe UI Light" panose="020B0502040204020203" pitchFamily="34" charset="0"/>
                <a:cs typeface="Segoe UI Light" panose="020B0502040204020203" pitchFamily="34" charset="0"/>
              </a:defRPr>
            </a:lvl1pPr>
          </a:lstStyle>
          <a:p>
            <a:pPr lvl="0"/>
            <a:r>
              <a:rPr lang="en-US" dirty="0"/>
              <a:t>Audience   /   Presenter’s name   /   Date</a:t>
            </a:r>
          </a:p>
        </p:txBody>
      </p:sp>
      <p:sp>
        <p:nvSpPr>
          <p:cNvPr id="5" name="Text Placeholder 4"/>
          <p:cNvSpPr>
            <a:spLocks noGrp="1"/>
          </p:cNvSpPr>
          <p:nvPr>
            <p:ph type="body" sz="quarter" idx="13" hasCustomPrompt="1"/>
          </p:nvPr>
        </p:nvSpPr>
        <p:spPr>
          <a:xfrm>
            <a:off x="6273800" y="3390900"/>
            <a:ext cx="2959100" cy="40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Sub Heading (as needed)</a:t>
            </a:r>
          </a:p>
          <a:p>
            <a:pPr lvl="0"/>
            <a:endParaRPr lang="en-US" dirty="0"/>
          </a:p>
        </p:txBody>
      </p:sp>
    </p:spTree>
    <p:extLst>
      <p:ext uri="{BB962C8B-B14F-4D97-AF65-F5344CB8AC3E}">
        <p14:creationId xmlns:p14="http://schemas.microsoft.com/office/powerpoint/2010/main" val="130420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er w/1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85192"/>
            <a:ext cx="10515600" cy="608893"/>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dirty="0"/>
              <a:t>Content should be written in Segoe UI. Font size should be 24 or 28 depending on amount of text. Font should not be smaller than 18 point.  </a:t>
            </a:r>
          </a:p>
        </p:txBody>
      </p:sp>
    </p:spTree>
    <p:extLst>
      <p:ext uri="{BB962C8B-B14F-4D97-AF65-F5344CB8AC3E}">
        <p14:creationId xmlns:p14="http://schemas.microsoft.com/office/powerpoint/2010/main" val="1875140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w/1 content &amp;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85190"/>
            <a:ext cx="10515600" cy="608895"/>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dirty="0"/>
              <a:t>Content should be written in Segoe UI. Font size should be 24 or 28 depending on amount of text. Font should not be smaller than 18 point.  </a:t>
            </a:r>
          </a:p>
        </p:txBody>
      </p:sp>
      <p:sp>
        <p:nvSpPr>
          <p:cNvPr id="5" name="Text Placeholder 4"/>
          <p:cNvSpPr>
            <a:spLocks noGrp="1"/>
          </p:cNvSpPr>
          <p:nvPr>
            <p:ph type="body" sz="quarter" idx="11" hasCustomPrompt="1"/>
          </p:nvPr>
        </p:nvSpPr>
        <p:spPr>
          <a:xfrm>
            <a:off x="838200" y="6332276"/>
            <a:ext cx="3225800" cy="279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latin typeface="Segoe UI" panose="020B0502040204020203" pitchFamily="34" charset="0"/>
                <a:cs typeface="Segoe UI" panose="020B0502040204020203" pitchFamily="34" charset="0"/>
              </a:rPr>
              <a:t>Source: Segoe UI 10 or 12</a:t>
            </a:r>
          </a:p>
          <a:p>
            <a:pPr lvl="0"/>
            <a:endParaRPr lang="en-US" dirty="0"/>
          </a:p>
        </p:txBody>
      </p:sp>
    </p:spTree>
    <p:extLst>
      <p:ext uri="{BB962C8B-B14F-4D97-AF65-F5344CB8AC3E}">
        <p14:creationId xmlns:p14="http://schemas.microsoft.com/office/powerpoint/2010/main" val="217361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er w/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85190"/>
            <a:ext cx="10515600" cy="608895"/>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sp>
        <p:nvSpPr>
          <p:cNvPr id="4" name="Content Placeholder 3"/>
          <p:cNvSpPr>
            <a:spLocks noGrp="1"/>
          </p:cNvSpPr>
          <p:nvPr>
            <p:ph sz="half" idx="2" hasCustomPrompt="1"/>
          </p:nvPr>
        </p:nvSpPr>
        <p:spPr>
          <a:xfrm>
            <a:off x="6625652"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be smaller than 18 point.  </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86007" y="1648919"/>
            <a:ext cx="39973" cy="4512038"/>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15" name="Content Placeholder 3"/>
          <p:cNvSpPr>
            <a:spLocks noGrp="1"/>
          </p:cNvSpPr>
          <p:nvPr>
            <p:ph sz="half" idx="10" hasCustomPrompt="1"/>
          </p:nvPr>
        </p:nvSpPr>
        <p:spPr>
          <a:xfrm>
            <a:off x="838200"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be smaller than 18 point.  </a:t>
            </a:r>
          </a:p>
        </p:txBody>
      </p:sp>
    </p:spTree>
    <p:extLst>
      <p:ext uri="{BB962C8B-B14F-4D97-AF65-F5344CB8AC3E}">
        <p14:creationId xmlns:p14="http://schemas.microsoft.com/office/powerpoint/2010/main" val="2208121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839788" y="2505075"/>
            <a:ext cx="5157787"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to be smaller than 18 point.  </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72200" y="2505075"/>
            <a:ext cx="5183188"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Light. Font size should not to be smaller than 18 point.  </a:t>
            </a:r>
          </a:p>
        </p:txBody>
      </p:sp>
      <p:sp>
        <p:nvSpPr>
          <p:cNvPr id="10" name="Title 1"/>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42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5616" y="4582697"/>
            <a:ext cx="10193313" cy="349068"/>
          </a:xfrm>
          <a:prstGeom prst="rect">
            <a:avLst/>
          </a:prstGeom>
        </p:spPr>
        <p:txBody>
          <a:bodyPr anchor="b">
            <a:noAutofit/>
          </a:bodyPr>
          <a:lstStyle>
            <a:lvl1pPr algn="l">
              <a:defRPr sz="2000" baseline="0">
                <a:latin typeface="Segoe UI Semibold" panose="020B0702040204020203" pitchFamily="34" charset="0"/>
              </a:defRPr>
            </a:lvl1pPr>
          </a:lstStyle>
          <a:p>
            <a:pPr lvl="0"/>
            <a:br>
              <a:rPr lang="en-US" dirty="0"/>
            </a:br>
            <a:r>
              <a:rPr lang="en-US" dirty="0"/>
              <a:t>Font for caption should be Segoe UI </a:t>
            </a:r>
            <a:r>
              <a:rPr lang="en-US" dirty="0" err="1"/>
              <a:t>Semibold</a:t>
            </a:r>
            <a:r>
              <a:rPr lang="en-US" dirty="0"/>
              <a:t>.</a:t>
            </a:r>
          </a:p>
        </p:txBody>
      </p:sp>
      <p:sp>
        <p:nvSpPr>
          <p:cNvPr id="3" name="Picture Placeholder 2"/>
          <p:cNvSpPr>
            <a:spLocks noGrp="1"/>
          </p:cNvSpPr>
          <p:nvPr>
            <p:ph type="pic" idx="1"/>
          </p:nvPr>
        </p:nvSpPr>
        <p:spPr>
          <a:xfrm>
            <a:off x="965617" y="342424"/>
            <a:ext cx="10193312" cy="4113290"/>
          </a:xfrm>
          <a:prstGeom prst="rect">
            <a:avLst/>
          </a:prstGeom>
        </p:spPr>
        <p:txBody>
          <a:bodyPr/>
          <a:lstStyle>
            <a:lvl1pPr marL="0" indent="0">
              <a:buNone/>
              <a:defRPr sz="3200">
                <a:solidFill>
                  <a:schemeClr val="tx1"/>
                </a:solidFill>
                <a:latin typeface="Segoe UI" panose="020B0502040204020203" pitchFamily="34" charset="0"/>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944380" y="5058749"/>
            <a:ext cx="9233941" cy="1357042"/>
          </a:xfrm>
          <a:prstGeom prst="rect">
            <a:avLst/>
          </a:prstGeom>
        </p:spPr>
        <p:txBody>
          <a:bodyPr>
            <a:normAutofit/>
          </a:bodyPr>
          <a:lstStyle>
            <a:lvl1pPr marL="0" indent="0">
              <a:buNone/>
              <a:defRPr sz="18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Content should be written in Segoe UI. Font size should be at least 18 point.</a:t>
            </a:r>
          </a:p>
        </p:txBody>
      </p:sp>
    </p:spTree>
    <p:extLst>
      <p:ext uri="{BB962C8B-B14F-4D97-AF65-F5344CB8AC3E}">
        <p14:creationId xmlns:p14="http://schemas.microsoft.com/office/powerpoint/2010/main" val="203017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0424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200" y="304801"/>
            <a:ext cx="1978365" cy="1027981"/>
          </a:xfrm>
          <a:prstGeom prst="rect">
            <a:avLst/>
          </a:prstGeom>
        </p:spPr>
      </p:pic>
    </p:spTree>
    <p:extLst>
      <p:ext uri="{BB962C8B-B14F-4D97-AF65-F5344CB8AC3E}">
        <p14:creationId xmlns:p14="http://schemas.microsoft.com/office/powerpoint/2010/main" val="1962515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7706" y="6662657"/>
            <a:ext cx="6514294" cy="202838"/>
          </a:xfrm>
          <a:prstGeom prst="rect">
            <a:avLst/>
          </a:prstGeom>
        </p:spPr>
      </p:pic>
      <p:sp>
        <p:nvSpPr>
          <p:cNvPr id="8" name="TextBox 7"/>
          <p:cNvSpPr txBox="1"/>
          <p:nvPr/>
        </p:nvSpPr>
        <p:spPr>
          <a:xfrm>
            <a:off x="7088072" y="6639701"/>
            <a:ext cx="3469216" cy="246221"/>
          </a:xfrm>
          <a:prstGeom prst="rect">
            <a:avLst/>
          </a:prstGeom>
          <a:noFill/>
        </p:spPr>
        <p:txBody>
          <a:bodyPr wrap="square" rtlCol="0">
            <a:spAutoFit/>
          </a:bodyPr>
          <a:lstStyle/>
          <a:p>
            <a:pPr algn="r"/>
            <a:r>
              <a:rPr lang="en-US" sz="1000" spc="100"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GEORGIA DEPARTMENT OF PUBLIC HEALTH</a:t>
            </a:r>
          </a:p>
        </p:txBody>
      </p:sp>
    </p:spTree>
    <p:extLst>
      <p:ext uri="{BB962C8B-B14F-4D97-AF65-F5344CB8AC3E}">
        <p14:creationId xmlns:p14="http://schemas.microsoft.com/office/powerpoint/2010/main" val="1175027630"/>
      </p:ext>
    </p:extLst>
  </p:cSld>
  <p:clrMap bg1="lt1" tx1="dk1" bg2="lt2" tx2="dk2" accent1="accent1" accent2="accent2" accent3="accent3" accent4="accent4" accent5="accent5" accent6="accent6" hlink="hlink" folHlink="folHlink"/>
  <p:sldLayoutIdLst>
    <p:sldLayoutId id="2147483709" r:id="rId1"/>
    <p:sldLayoutId id="2147483686" r:id="rId2"/>
    <p:sldLayoutId id="2147483708" r:id="rId3"/>
    <p:sldLayoutId id="2147483665" r:id="rId4"/>
    <p:sldLayoutId id="2147483678" r:id="rId5"/>
    <p:sldLayoutId id="2147483670" r:id="rId6"/>
    <p:sldLayoutId id="2147483711" r:id="rId7"/>
  </p:sldLayoutIdLst>
  <p:txStyles>
    <p:titleStyle>
      <a:lvl1pPr algn="l" defTabSz="914400" rtl="0" eaLnBrk="1" latinLnBrk="0" hangingPunct="1">
        <a:lnSpc>
          <a:spcPct val="90000"/>
        </a:lnSpc>
        <a:spcBef>
          <a:spcPct val="0"/>
        </a:spcBef>
        <a:buNone/>
        <a:defRPr sz="4000" kern="1200" baseline="0">
          <a:solidFill>
            <a:schemeClr val="tx1">
              <a:lumMod val="75000"/>
              <a:lumOff val="25000"/>
            </a:schemeClr>
          </a:solidFill>
          <a:latin typeface="Segoe UI Light" panose="020B050204020402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Ligh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cdc.gov/coronavirus/2019-ncov/community/schools-childcare/guidance-for-schools.html?CDC_AA_refVal=https%3A%2F%2Fwww.cdc.gov%2Fcoronavirus%2F2019-ncov%2Fspecific-groups%2Fguidance-for-schools.html"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coronavirus/2019-ncov/community/schools-childcare/guidance-for-schools.html?CDC_AA_refVal=https%3A%2F%2Fwww.cdc.gov%2Fcoronavirus%2F2019-ncov%2Fspecific-groups%2Fguidance-for-schools.htm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dc.gov/coronavirus/2019-ncov/community/guidance-business-response.html?CDC_AA_refVal=https%3A%2F%2Fwww.cdc.gov%2Fcoronavirus%2F2019-ncov%2Fspecific-groups%2Fguidance-business-respons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coronavirus/2019-ncov/community/large-events/mass-gatherings-ready-for-covid-19.html?CDC_AA_refVal=https%3A%2F%2Fwww.cdc.gov%2Fcoronavirus%2F2019-ncov%2Fcommunity%2Fmass-gatherings-ready-for-covid-19.html"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who.int/news-room/q-a-detail/q-a-coronavirus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who.int/news-room/q-a-detail/q-a-coronavirus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hyperlink" Target="https://www.cdc.gov/" TargetMode="External"/><Relationship Id="rId5" Type="http://schemas.openxmlformats.org/officeDocument/2006/relationships/hyperlink" Target="https://dph.georgia.gov/"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697" y="1440524"/>
            <a:ext cx="9322841" cy="1035170"/>
          </a:xfrm>
        </p:spPr>
        <p:txBody>
          <a:bodyPr>
            <a:normAutofit/>
          </a:bodyPr>
          <a:lstStyle/>
          <a:p>
            <a:r>
              <a:rPr lang="en-US" dirty="0"/>
              <a:t> </a:t>
            </a:r>
          </a:p>
        </p:txBody>
      </p:sp>
      <p:sp>
        <p:nvSpPr>
          <p:cNvPr id="3" name="Text Placeholder 2"/>
          <p:cNvSpPr>
            <a:spLocks noGrp="1"/>
          </p:cNvSpPr>
          <p:nvPr>
            <p:ph type="body" sz="quarter" idx="10"/>
          </p:nvPr>
        </p:nvSpPr>
        <p:spPr>
          <a:xfrm>
            <a:off x="450585" y="2556538"/>
            <a:ext cx="9193427" cy="747989"/>
          </a:xfrm>
        </p:spPr>
        <p:txBody>
          <a:bodyPr/>
          <a:lstStyle/>
          <a:p>
            <a:r>
              <a:rPr lang="en-US" sz="3600" dirty="0">
                <a:latin typeface="Segoe UI Light" panose="020B0502040204020203" pitchFamily="34" charset="0"/>
                <a:cs typeface="Segoe UI Light" panose="020B0502040204020203" pitchFamily="34" charset="0"/>
              </a:rPr>
              <a:t>Coronavirus Disease 2019 (COVID-19)</a:t>
            </a:r>
          </a:p>
        </p:txBody>
      </p:sp>
      <p:sp>
        <p:nvSpPr>
          <p:cNvPr id="4" name="TextBox 3">
            <a:extLst>
              <a:ext uri="{FF2B5EF4-FFF2-40B4-BE49-F238E27FC236}">
                <a16:creationId xmlns:a16="http://schemas.microsoft.com/office/drawing/2014/main" id="{14EE67E2-04EF-4F15-AD34-AB3D15C27BFB}"/>
              </a:ext>
            </a:extLst>
          </p:cNvPr>
          <p:cNvSpPr txBox="1"/>
          <p:nvPr/>
        </p:nvSpPr>
        <p:spPr>
          <a:xfrm>
            <a:off x="604007" y="5947794"/>
            <a:ext cx="10385571" cy="461665"/>
          </a:xfrm>
          <a:prstGeom prst="rect">
            <a:avLst/>
          </a:prstGeom>
          <a:noFill/>
        </p:spPr>
        <p:txBody>
          <a:bodyPr wrap="square" rtlCol="0">
            <a:spAutoFit/>
          </a:bodyPr>
          <a:lstStyle/>
          <a:p>
            <a:r>
              <a:rPr lang="en-US" sz="1200" b="1" dirty="0">
                <a:latin typeface="Segoe UI" panose="020B0502040204020203" pitchFamily="34" charset="0"/>
                <a:cs typeface="Segoe UI" panose="020B0502040204020203" pitchFamily="34" charset="0"/>
              </a:rPr>
              <a:t>COVID-19 is an emerging, rapidly evolving situation. The information provided in this power point is based on current guidance and is subject to change. </a:t>
            </a:r>
            <a:r>
              <a:rPr lang="en-US" sz="1200" b="1" i="1" dirty="0">
                <a:latin typeface="Segoe UI" panose="020B0502040204020203" pitchFamily="34" charset="0"/>
                <a:cs typeface="Segoe UI" panose="020B0502040204020203" pitchFamily="34" charset="0"/>
              </a:rPr>
              <a:t>(Created 3-6-2020)</a:t>
            </a:r>
            <a:endParaRPr lang="en-US" sz="1200"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432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5235-2856-4711-BF67-F2931060FA51}"/>
              </a:ext>
            </a:extLst>
          </p:cNvPr>
          <p:cNvSpPr>
            <a:spLocks noGrp="1"/>
          </p:cNvSpPr>
          <p:nvPr>
            <p:ph type="title"/>
          </p:nvPr>
        </p:nvSpPr>
        <p:spPr/>
        <p:txBody>
          <a:bodyPr>
            <a:normAutofit fontScale="90000"/>
          </a:bodyPr>
          <a:lstStyle/>
          <a:p>
            <a:r>
              <a:rPr lang="en-US" dirty="0"/>
              <a:t>What Do All These Things Mean?</a:t>
            </a:r>
          </a:p>
        </p:txBody>
      </p:sp>
      <p:sp>
        <p:nvSpPr>
          <p:cNvPr id="3" name="Content Placeholder 2">
            <a:extLst>
              <a:ext uri="{FF2B5EF4-FFF2-40B4-BE49-F238E27FC236}">
                <a16:creationId xmlns:a16="http://schemas.microsoft.com/office/drawing/2014/main" id="{A4D97682-A70E-4455-86C7-1BC3E587ACAD}"/>
              </a:ext>
            </a:extLst>
          </p:cNvPr>
          <p:cNvSpPr>
            <a:spLocks noGrp="1"/>
          </p:cNvSpPr>
          <p:nvPr>
            <p:ph sz="half" idx="2"/>
          </p:nvPr>
        </p:nvSpPr>
        <p:spPr>
          <a:xfrm>
            <a:off x="6370013" y="1646019"/>
            <a:ext cx="4728148" cy="4512038"/>
          </a:xfrm>
        </p:spPr>
        <p:txBody>
          <a:bodyPr/>
          <a:lstStyle/>
          <a:p>
            <a:r>
              <a:rPr lang="en-US" sz="1800" b="1" dirty="0"/>
              <a:t>Isolation </a:t>
            </a:r>
            <a:r>
              <a:rPr lang="en-US" sz="1800" dirty="0"/>
              <a:t>separates those with who </a:t>
            </a:r>
            <a:r>
              <a:rPr lang="en-US" sz="1800" b="1" dirty="0"/>
              <a:t>are sick </a:t>
            </a:r>
            <a:r>
              <a:rPr lang="en-US" sz="1800" dirty="0"/>
              <a:t>with a contagious disease from those who are not to avoid transmission.</a:t>
            </a:r>
            <a:r>
              <a:rPr lang="en-US" sz="1800" b="1" dirty="0"/>
              <a:t> </a:t>
            </a:r>
          </a:p>
          <a:p>
            <a:r>
              <a:rPr lang="en-US" sz="1800" b="1" dirty="0"/>
              <a:t>Quarantine</a:t>
            </a:r>
            <a:r>
              <a:rPr lang="en-US" sz="1800" dirty="0"/>
              <a:t> separates and restricts movement of people who </a:t>
            </a:r>
            <a:r>
              <a:rPr lang="en-US" sz="1800" b="1" dirty="0"/>
              <a:t>may have been exposed</a:t>
            </a:r>
            <a:r>
              <a:rPr lang="en-US" sz="1800" dirty="0"/>
              <a:t> to a contagious disease, but </a:t>
            </a:r>
            <a:r>
              <a:rPr lang="en-US" sz="1800" b="1" dirty="0"/>
              <a:t>do not show symptoms. </a:t>
            </a:r>
          </a:p>
          <a:p>
            <a:r>
              <a:rPr lang="en-US" b="1" dirty="0"/>
              <a:t>Epidemic </a:t>
            </a:r>
            <a:r>
              <a:rPr lang="en-US" dirty="0"/>
              <a:t>is a rapid increase in the number of cases of a disease above what is normally expected in a specific population.</a:t>
            </a:r>
          </a:p>
          <a:p>
            <a:r>
              <a:rPr lang="en-US" b="1" dirty="0"/>
              <a:t>Pandemic </a:t>
            </a:r>
            <a:r>
              <a:rPr lang="en-US" dirty="0"/>
              <a:t>refers to a global epidemic or one that has spread over several countries or continents, affecting many people.</a:t>
            </a:r>
          </a:p>
          <a:p>
            <a:r>
              <a:rPr lang="en-US" b="1" dirty="0"/>
              <a:t>Outbreak </a:t>
            </a:r>
            <a:r>
              <a:rPr lang="en-US" dirty="0"/>
              <a:t>carries the same definition as epidemic, but it is used for a more limited geographic area. </a:t>
            </a:r>
            <a:endParaRPr lang="en-US" sz="1200" dirty="0"/>
          </a:p>
        </p:txBody>
      </p:sp>
      <p:sp>
        <p:nvSpPr>
          <p:cNvPr id="4" name="Content Placeholder 3">
            <a:extLst>
              <a:ext uri="{FF2B5EF4-FFF2-40B4-BE49-F238E27FC236}">
                <a16:creationId xmlns:a16="http://schemas.microsoft.com/office/drawing/2014/main" id="{4DC8A446-A4C1-49DE-A664-CDA2B7DEB323}"/>
              </a:ext>
            </a:extLst>
          </p:cNvPr>
          <p:cNvSpPr>
            <a:spLocks noGrp="1"/>
          </p:cNvSpPr>
          <p:nvPr>
            <p:ph sz="half" idx="10"/>
          </p:nvPr>
        </p:nvSpPr>
        <p:spPr>
          <a:xfrm>
            <a:off x="838200" y="1646019"/>
            <a:ext cx="5139813" cy="4512038"/>
          </a:xfrm>
        </p:spPr>
        <p:txBody>
          <a:bodyPr/>
          <a:lstStyle/>
          <a:p>
            <a:r>
              <a:rPr lang="en-US" b="1" dirty="0"/>
              <a:t>Community spread </a:t>
            </a:r>
            <a:r>
              <a:rPr lang="en-US" dirty="0"/>
              <a:t>means people have been infected with the virus in an area, including some who are not sure how or where they became infected.</a:t>
            </a:r>
          </a:p>
          <a:p>
            <a:r>
              <a:rPr lang="en-US" b="1" dirty="0"/>
              <a:t>Social distancing</a:t>
            </a:r>
            <a:r>
              <a:rPr lang="en-US" dirty="0"/>
              <a:t> means remaining out of congregate settings, avoiding local public transportation (e.g., bus, trains, ride share), and maintaining distance (approximately 6 feet) from others. </a:t>
            </a:r>
          </a:p>
          <a:p>
            <a:r>
              <a:rPr lang="en-US" b="1" dirty="0"/>
              <a:t>Congregate settings</a:t>
            </a:r>
            <a:r>
              <a:rPr lang="en-US" dirty="0"/>
              <a:t> are public places where close contact with others may occur, such as  shopping centers, theaters, stadiums, workplaces and schools.</a:t>
            </a:r>
          </a:p>
          <a:p>
            <a:r>
              <a:rPr lang="en-US" b="1" dirty="0"/>
              <a:t>Incubation period </a:t>
            </a:r>
            <a:r>
              <a:rPr lang="en-US" dirty="0"/>
              <a:t>refers to the time from exposure to an infection to the onset of symptoms. Different diseases have different incubation periods. </a:t>
            </a:r>
          </a:p>
          <a:p>
            <a:endParaRPr lang="en-US" dirty="0"/>
          </a:p>
        </p:txBody>
      </p:sp>
    </p:spTree>
    <p:extLst>
      <p:ext uri="{BB962C8B-B14F-4D97-AF65-F5344CB8AC3E}">
        <p14:creationId xmlns:p14="http://schemas.microsoft.com/office/powerpoint/2010/main" val="78008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EEA2-C396-46DC-9372-4AFFE2EFCC6D}"/>
              </a:ext>
            </a:extLst>
          </p:cNvPr>
          <p:cNvSpPr>
            <a:spLocks noGrp="1"/>
          </p:cNvSpPr>
          <p:nvPr>
            <p:ph type="title"/>
          </p:nvPr>
        </p:nvSpPr>
        <p:spPr/>
        <p:txBody>
          <a:bodyPr>
            <a:normAutofit fontScale="90000"/>
          </a:bodyPr>
          <a:lstStyle/>
          <a:p>
            <a:r>
              <a:rPr lang="en-US" spc="-100" dirty="0"/>
              <a:t>Preparing Your Household for a COVID-19 Outbreak</a:t>
            </a:r>
          </a:p>
        </p:txBody>
      </p:sp>
      <p:sp>
        <p:nvSpPr>
          <p:cNvPr id="3" name="Content Placeholder 2">
            <a:extLst>
              <a:ext uri="{FF2B5EF4-FFF2-40B4-BE49-F238E27FC236}">
                <a16:creationId xmlns:a16="http://schemas.microsoft.com/office/drawing/2014/main" id="{BACB3498-0F13-4C8C-9763-5C675F6FC724}"/>
              </a:ext>
            </a:extLst>
          </p:cNvPr>
          <p:cNvSpPr>
            <a:spLocks noGrp="1"/>
          </p:cNvSpPr>
          <p:nvPr>
            <p:ph sz="half" idx="2"/>
          </p:nvPr>
        </p:nvSpPr>
        <p:spPr>
          <a:xfrm>
            <a:off x="6457872" y="2139613"/>
            <a:ext cx="4728148" cy="4512038"/>
          </a:xfrm>
        </p:spPr>
        <p:txBody>
          <a:bodyPr/>
          <a:lstStyle/>
          <a:p>
            <a:pPr marL="285750" indent="-285750">
              <a:buClr>
                <a:srgbClr val="FF0000"/>
              </a:buClr>
              <a:buFont typeface="Wingdings" panose="05000000000000000000" pitchFamily="2" charset="2"/>
              <a:buChar char="ü"/>
            </a:pPr>
            <a:r>
              <a:rPr lang="en-US" dirty="0"/>
              <a:t>Create an emergency contact list of family members, friends, neighbors, health care providers, teachers, employers and others.</a:t>
            </a:r>
          </a:p>
          <a:p>
            <a:pPr marL="285750" indent="-285750">
              <a:buClr>
                <a:srgbClr val="FF0000"/>
              </a:buClr>
              <a:buFont typeface="Wingdings" panose="05000000000000000000" pitchFamily="2" charset="2"/>
              <a:buChar char="ü"/>
            </a:pPr>
            <a:r>
              <a:rPr lang="en-US" dirty="0"/>
              <a:t>Keep a working thermometer and medications, like decongestants, expectorants and ibuprofen or acetaminophen on hand.</a:t>
            </a:r>
          </a:p>
          <a:p>
            <a:pPr marL="285750" indent="-285750">
              <a:buClr>
                <a:srgbClr val="FF0000"/>
              </a:buClr>
              <a:buFont typeface="Wingdings" panose="05000000000000000000" pitchFamily="2" charset="2"/>
              <a:buChar char="ü"/>
            </a:pPr>
            <a:r>
              <a:rPr lang="en-US" dirty="0"/>
              <a:t>Know the preparedness plans of your children’s childcare, schools and/or colleges.</a:t>
            </a:r>
          </a:p>
          <a:p>
            <a:pPr marL="285750" indent="-285750">
              <a:buClr>
                <a:srgbClr val="FF0000"/>
              </a:buClr>
              <a:buFont typeface="Wingdings" panose="05000000000000000000" pitchFamily="2" charset="2"/>
              <a:buChar char="ü"/>
            </a:pPr>
            <a:r>
              <a:rPr lang="en-US" dirty="0"/>
              <a:t>Plan for childcare should schools temporarily close.</a:t>
            </a:r>
          </a:p>
          <a:p>
            <a:pPr marL="285750" indent="-285750">
              <a:buClr>
                <a:srgbClr val="FF0000"/>
              </a:buClr>
              <a:buFont typeface="Wingdings" panose="05000000000000000000" pitchFamily="2" charset="2"/>
              <a:buChar char="ü"/>
            </a:pPr>
            <a:r>
              <a:rPr lang="en-US" dirty="0"/>
              <a:t>Ask about your employers’ preparedness plans, including sick-leave policies and telework options.</a:t>
            </a:r>
          </a:p>
          <a:p>
            <a:endParaRPr lang="en-US" dirty="0"/>
          </a:p>
        </p:txBody>
      </p:sp>
      <p:sp>
        <p:nvSpPr>
          <p:cNvPr id="4" name="Content Placeholder 3">
            <a:extLst>
              <a:ext uri="{FF2B5EF4-FFF2-40B4-BE49-F238E27FC236}">
                <a16:creationId xmlns:a16="http://schemas.microsoft.com/office/drawing/2014/main" id="{A24ED799-1D4B-413F-A3E7-D8ECD40038C0}"/>
              </a:ext>
            </a:extLst>
          </p:cNvPr>
          <p:cNvSpPr>
            <a:spLocks noGrp="1"/>
          </p:cNvSpPr>
          <p:nvPr>
            <p:ph sz="half" idx="10"/>
          </p:nvPr>
        </p:nvSpPr>
        <p:spPr>
          <a:xfrm>
            <a:off x="838201" y="1540282"/>
            <a:ext cx="4728148" cy="4512038"/>
          </a:xfrm>
        </p:spPr>
        <p:txBody>
          <a:bodyPr/>
          <a:lstStyle/>
          <a:p>
            <a:pPr marL="285750" indent="-285750">
              <a:buClr>
                <a:srgbClr val="FF0000"/>
              </a:buClr>
              <a:buFont typeface="Wingdings" panose="05000000000000000000" pitchFamily="2" charset="2"/>
              <a:buChar char="ü"/>
            </a:pPr>
            <a:r>
              <a:rPr lang="en-US" dirty="0"/>
              <a:t>Keep an adequate supply of water, food and pet food in your home. If you take prescription drugs, contact your health care provider about keeping an emergency supply at home.</a:t>
            </a:r>
          </a:p>
          <a:p>
            <a:pPr marL="285750" indent="-285750">
              <a:buClr>
                <a:srgbClr val="FF0000"/>
              </a:buClr>
              <a:buFont typeface="Wingdings" panose="05000000000000000000" pitchFamily="2" charset="2"/>
              <a:buChar char="ü"/>
            </a:pPr>
            <a:r>
              <a:rPr lang="en-US" dirty="0"/>
              <a:t>Meet with family, relatives, and friends to discuss possible needs in the event of an infectious disease outbreak.</a:t>
            </a:r>
          </a:p>
          <a:p>
            <a:pPr marL="285750" indent="-285750">
              <a:buClr>
                <a:srgbClr val="FF0000"/>
              </a:buClr>
              <a:buFont typeface="Wingdings" panose="05000000000000000000" pitchFamily="2" charset="2"/>
              <a:buChar char="ü"/>
            </a:pPr>
            <a:r>
              <a:rPr lang="en-US" dirty="0"/>
              <a:t>Join neighborhood information webpages or emails.</a:t>
            </a:r>
          </a:p>
          <a:p>
            <a:pPr marL="285750" indent="-285750">
              <a:buClr>
                <a:srgbClr val="FF0000"/>
              </a:buClr>
              <a:buFont typeface="Wingdings" panose="05000000000000000000" pitchFamily="2" charset="2"/>
              <a:buChar char="ü"/>
            </a:pPr>
            <a:r>
              <a:rPr lang="en-US" dirty="0"/>
              <a:t>Plan ways to care for people at higher risk - the very young, older people, people with chronic diseases or compromised immune systems.</a:t>
            </a:r>
          </a:p>
          <a:p>
            <a:endParaRPr lang="en-US" sz="1000" dirty="0">
              <a:hlinkClick r:id="rId2"/>
            </a:endParaRPr>
          </a:p>
          <a:p>
            <a:r>
              <a:rPr lang="en-US" sz="1000" dirty="0">
                <a:hlinkClick r:id="rId2"/>
              </a:rPr>
              <a:t>https://www.cdc.gov/coronavirus/2019-ncov/community/schools-childcare/guidance-for-schools.html?CDC_AA_refVal=https%3A%2F%2Fwww.cdc.gov%2Fcoronavirus%2F2019-ncov%2Fspecific-groups%2Fguidance-for-schools.html</a:t>
            </a:r>
            <a:endParaRPr lang="en-US" sz="1000" dirty="0"/>
          </a:p>
        </p:txBody>
      </p:sp>
      <p:sp>
        <p:nvSpPr>
          <p:cNvPr id="5" name="Rectangle 4">
            <a:extLst>
              <a:ext uri="{FF2B5EF4-FFF2-40B4-BE49-F238E27FC236}">
                <a16:creationId xmlns:a16="http://schemas.microsoft.com/office/drawing/2014/main" id="{D69FF383-0931-488E-AE9C-6B4FA5C3DE54}"/>
              </a:ext>
            </a:extLst>
          </p:cNvPr>
          <p:cNvSpPr/>
          <p:nvPr/>
        </p:nvSpPr>
        <p:spPr>
          <a:xfrm>
            <a:off x="6457872" y="1493282"/>
            <a:ext cx="5538385" cy="646331"/>
          </a:xfrm>
          <a:prstGeom prst="rect">
            <a:avLst/>
          </a:prstGeom>
        </p:spPr>
        <p:txBody>
          <a:bodyPr wrap="square">
            <a:spAutoFit/>
          </a:bodyPr>
          <a:lstStyle/>
          <a:p>
            <a:pPr marL="285750" indent="-285750">
              <a:buClr>
                <a:srgbClr val="FF0000"/>
              </a:buClr>
              <a:buFont typeface="Wingdings" panose="05000000000000000000" pitchFamily="2" charset="2"/>
              <a:buChar char="ü"/>
            </a:pPr>
            <a:r>
              <a:rPr lang="en-US" dirty="0">
                <a:latin typeface="Segoe UI" panose="020B0502040204020203" pitchFamily="34" charset="0"/>
                <a:cs typeface="Segoe UI" panose="020B0502040204020203" pitchFamily="34" charset="0"/>
              </a:rPr>
              <a:t>Choose a room in your home that could be used to separate family members who become sick.</a:t>
            </a:r>
          </a:p>
        </p:txBody>
      </p:sp>
    </p:spTree>
    <p:extLst>
      <p:ext uri="{BB962C8B-B14F-4D97-AF65-F5344CB8AC3E}">
        <p14:creationId xmlns:p14="http://schemas.microsoft.com/office/powerpoint/2010/main" val="1317854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6A49-DB5D-4DBA-9C66-50DF94FF66FB}"/>
              </a:ext>
            </a:extLst>
          </p:cNvPr>
          <p:cNvSpPr>
            <a:spLocks noGrp="1"/>
          </p:cNvSpPr>
          <p:nvPr>
            <p:ph type="title"/>
          </p:nvPr>
        </p:nvSpPr>
        <p:spPr/>
        <p:txBody>
          <a:bodyPr>
            <a:normAutofit fontScale="90000"/>
          </a:bodyPr>
          <a:lstStyle/>
          <a:p>
            <a:r>
              <a:rPr lang="en-US" dirty="0"/>
              <a:t>Preparing Schools for Outbreaks of COVID-19</a:t>
            </a:r>
          </a:p>
        </p:txBody>
      </p:sp>
      <p:sp>
        <p:nvSpPr>
          <p:cNvPr id="3" name="Content Placeholder 2">
            <a:extLst>
              <a:ext uri="{FF2B5EF4-FFF2-40B4-BE49-F238E27FC236}">
                <a16:creationId xmlns:a16="http://schemas.microsoft.com/office/drawing/2014/main" id="{4EB4D8EA-5CF1-4EC7-8D6B-1EEA95C82222}"/>
              </a:ext>
            </a:extLst>
          </p:cNvPr>
          <p:cNvSpPr>
            <a:spLocks noGrp="1"/>
          </p:cNvSpPr>
          <p:nvPr>
            <p:ph sz="quarter" idx="10"/>
          </p:nvPr>
        </p:nvSpPr>
        <p:spPr>
          <a:xfrm>
            <a:off x="5501738" y="1539217"/>
            <a:ext cx="5630088" cy="4437063"/>
          </a:xfrm>
        </p:spPr>
        <p:txBody>
          <a:bodyPr/>
          <a:lstStyle/>
          <a:p>
            <a:pPr lvl="0"/>
            <a:r>
              <a:rPr lang="en-US" sz="2000" dirty="0"/>
              <a:t>Review, update and implement emergency operations plans. </a:t>
            </a:r>
          </a:p>
          <a:p>
            <a:pPr lvl="0"/>
            <a:r>
              <a:rPr lang="en-US" sz="2000" dirty="0"/>
              <a:t>Communicate with school staff and parents about measures to prevent illness – flu shots, handwashing, covering coughs and sneezes with a tissue, stay home if you’re sick.</a:t>
            </a:r>
          </a:p>
          <a:p>
            <a:pPr lvl="0"/>
            <a:r>
              <a:rPr lang="en-US" sz="2000" dirty="0"/>
              <a:t>Monitor and plan for absenteeism – students, faculty and staff. What level of absenteeism will disrupt teaching and learning, as well as ensuring a safe environment for students and staff?</a:t>
            </a:r>
          </a:p>
          <a:p>
            <a:pPr lvl="0"/>
            <a:r>
              <a:rPr lang="en-US" sz="2000" dirty="0"/>
              <a:t>Establish procedures for students and staff who become sick at school or arrive to school sick. </a:t>
            </a:r>
          </a:p>
          <a:p>
            <a:pPr lvl="0"/>
            <a:r>
              <a:rPr lang="en-US" sz="2000" dirty="0"/>
              <a:t>Continue to perform routine environmental cleaning, including frequently touched surfaces, desks, keyboards and tablets. </a:t>
            </a:r>
          </a:p>
          <a:p>
            <a:endParaRPr lang="en-US" dirty="0"/>
          </a:p>
        </p:txBody>
      </p:sp>
      <p:pic>
        <p:nvPicPr>
          <p:cNvPr id="5" name="Picture 4">
            <a:extLst>
              <a:ext uri="{FF2B5EF4-FFF2-40B4-BE49-F238E27FC236}">
                <a16:creationId xmlns:a16="http://schemas.microsoft.com/office/drawing/2014/main" id="{D36ADBE6-07E0-4AA9-A0AE-8DD7E9989C5D}"/>
              </a:ext>
            </a:extLst>
          </p:cNvPr>
          <p:cNvPicPr>
            <a:picLocks noChangeAspect="1"/>
          </p:cNvPicPr>
          <p:nvPr/>
        </p:nvPicPr>
        <p:blipFill>
          <a:blip r:embed="rId2"/>
          <a:stretch>
            <a:fillRect/>
          </a:stretch>
        </p:blipFill>
        <p:spPr>
          <a:xfrm>
            <a:off x="1060174" y="1427878"/>
            <a:ext cx="3641386" cy="4659740"/>
          </a:xfrm>
          <a:prstGeom prst="rect">
            <a:avLst/>
          </a:prstGeom>
        </p:spPr>
      </p:pic>
      <p:sp>
        <p:nvSpPr>
          <p:cNvPr id="4" name="Rectangle 3">
            <a:extLst>
              <a:ext uri="{FF2B5EF4-FFF2-40B4-BE49-F238E27FC236}">
                <a16:creationId xmlns:a16="http://schemas.microsoft.com/office/drawing/2014/main" id="{3A68BE99-9B8B-4C5B-9D70-F4C668836139}"/>
              </a:ext>
            </a:extLst>
          </p:cNvPr>
          <p:cNvSpPr/>
          <p:nvPr/>
        </p:nvSpPr>
        <p:spPr>
          <a:xfrm>
            <a:off x="260705" y="6226147"/>
            <a:ext cx="5240323" cy="553998"/>
          </a:xfrm>
          <a:prstGeom prst="rect">
            <a:avLst/>
          </a:prstGeom>
        </p:spPr>
        <p:txBody>
          <a:bodyPr wrap="square">
            <a:spAutoFit/>
          </a:bodyPr>
          <a:lstStyle/>
          <a:p>
            <a:r>
              <a:rPr lang="en-US" sz="1000" dirty="0">
                <a:latin typeface="Segoe UI" panose="020B0502040204020203" pitchFamily="34" charset="0"/>
                <a:cs typeface="Segoe UI" panose="020B0502040204020203" pitchFamily="34" charset="0"/>
                <a:hlinkClick r:id="rId3"/>
              </a:rPr>
              <a:t>https://www.cdc.gov/coronavirus/2019-ncov/community/schools-childcare/guidance-for-schools.html?CDC_AA_refVal=https%3A%2F%2Fwww.cdc.gov%2Fcoronavirus%2F2019-ncov%2Fspecific-groups%2Fguidance-for-schools.html</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8843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47AA-F7E6-4C47-8C25-AF543AD22EEB}"/>
              </a:ext>
            </a:extLst>
          </p:cNvPr>
          <p:cNvSpPr>
            <a:spLocks noGrp="1"/>
          </p:cNvSpPr>
          <p:nvPr>
            <p:ph type="title"/>
          </p:nvPr>
        </p:nvSpPr>
        <p:spPr/>
        <p:txBody>
          <a:bodyPr>
            <a:normAutofit fontScale="90000"/>
          </a:bodyPr>
          <a:lstStyle/>
          <a:p>
            <a:r>
              <a:rPr lang="en-US" dirty="0"/>
              <a:t>Preparing Businesses for Outbreaks of Covid-19</a:t>
            </a:r>
          </a:p>
        </p:txBody>
      </p:sp>
      <p:sp>
        <p:nvSpPr>
          <p:cNvPr id="3" name="Content Placeholder 2">
            <a:extLst>
              <a:ext uri="{FF2B5EF4-FFF2-40B4-BE49-F238E27FC236}">
                <a16:creationId xmlns:a16="http://schemas.microsoft.com/office/drawing/2014/main" id="{C8733D2A-0F5F-4792-B123-8C116082C623}"/>
              </a:ext>
            </a:extLst>
          </p:cNvPr>
          <p:cNvSpPr>
            <a:spLocks noGrp="1"/>
          </p:cNvSpPr>
          <p:nvPr>
            <p:ph sz="quarter" idx="10"/>
          </p:nvPr>
        </p:nvSpPr>
        <p:spPr>
          <a:xfrm>
            <a:off x="838200" y="1544205"/>
            <a:ext cx="6283036" cy="4437063"/>
          </a:xfrm>
        </p:spPr>
        <p:txBody>
          <a:bodyPr/>
          <a:lstStyle/>
          <a:p>
            <a:r>
              <a:rPr lang="en-US" sz="1800" b="1" dirty="0"/>
              <a:t>Have a plan </a:t>
            </a:r>
            <a:r>
              <a:rPr lang="en-US" sz="1800" dirty="0"/>
              <a:t>to continue your essential business functions.</a:t>
            </a:r>
          </a:p>
          <a:p>
            <a:r>
              <a:rPr lang="en-US" sz="1800" b="1" dirty="0"/>
              <a:t>Cross-train personnel </a:t>
            </a:r>
            <a:r>
              <a:rPr lang="en-US" sz="1800" dirty="0"/>
              <a:t>to perform essential functions so that the work can continue if key staff members are absent.</a:t>
            </a:r>
          </a:p>
          <a:p>
            <a:r>
              <a:rPr lang="en-US" sz="1800" b="1" dirty="0"/>
              <a:t>Develop guidelines </a:t>
            </a:r>
            <a:r>
              <a:rPr lang="en-US" sz="1800" dirty="0"/>
              <a:t>for employees to telework.</a:t>
            </a:r>
          </a:p>
          <a:p>
            <a:r>
              <a:rPr lang="en-US" sz="1800" b="1" dirty="0"/>
              <a:t>Assess your essential functions </a:t>
            </a:r>
            <a:r>
              <a:rPr lang="en-US" sz="1800" dirty="0"/>
              <a:t>and the reliance that the community has on your services or products. </a:t>
            </a:r>
          </a:p>
          <a:p>
            <a:r>
              <a:rPr lang="en-US" sz="1800" b="1" dirty="0">
                <a:solidFill>
                  <a:srgbClr val="222222"/>
                </a:solidFill>
              </a:rPr>
              <a:t>Encourage sick employees to stay home</a:t>
            </a:r>
            <a:r>
              <a:rPr lang="en-US" sz="1800" dirty="0">
                <a:solidFill>
                  <a:srgbClr val="222222"/>
                </a:solidFill>
              </a:rPr>
              <a:t>. </a:t>
            </a:r>
          </a:p>
          <a:p>
            <a:r>
              <a:rPr lang="en-US" sz="1800" b="1" dirty="0">
                <a:solidFill>
                  <a:srgbClr val="222222"/>
                </a:solidFill>
              </a:rPr>
              <a:t>Reinforce healthy behaviors </a:t>
            </a:r>
            <a:r>
              <a:rPr lang="en-US" sz="1800" dirty="0">
                <a:solidFill>
                  <a:srgbClr val="222222"/>
                </a:solidFill>
              </a:rPr>
              <a:t>such as handwashing with soap and water, covering a cough or sneeze with a tissue, get a flu shot.</a:t>
            </a:r>
          </a:p>
          <a:p>
            <a:r>
              <a:rPr lang="en-US" sz="1800" b="1" dirty="0"/>
              <a:t>Provide soap and water</a:t>
            </a:r>
            <a:r>
              <a:rPr lang="en-US" sz="1800" dirty="0"/>
              <a:t> and alcohol-based hand rubs in the workplace.</a:t>
            </a:r>
          </a:p>
          <a:p>
            <a:r>
              <a:rPr lang="en-US" sz="1800" b="1" dirty="0">
                <a:solidFill>
                  <a:srgbClr val="222222"/>
                </a:solidFill>
              </a:rPr>
              <a:t>Monitor for and discourage </a:t>
            </a:r>
            <a:r>
              <a:rPr lang="en-US" sz="1800" dirty="0">
                <a:solidFill>
                  <a:srgbClr val="222222"/>
                </a:solidFill>
              </a:rPr>
              <a:t>stigma and discrimination in the workplace.</a:t>
            </a:r>
          </a:p>
          <a:p>
            <a:r>
              <a:rPr lang="en-US" sz="1100" dirty="0">
                <a:hlinkClick r:id="rId2"/>
              </a:rPr>
              <a:t>https://www.cdc.gov/coronavirus/2019-ncov/community/guidance-business-response.html?CDC_AA_refVal=https%3A%2F%2Fwww.cdc.gov%2Fcoronavirus%2F2019-ncov%2Fspecific-groups%2Fguidance-business-response.html</a:t>
            </a:r>
            <a:endParaRPr lang="en-US" sz="1100" dirty="0"/>
          </a:p>
          <a:p>
            <a:endParaRPr lang="en-US" sz="1800" dirty="0">
              <a:solidFill>
                <a:srgbClr val="222222"/>
              </a:solidFill>
              <a:latin typeface="Helvetica Neue"/>
            </a:endParaRPr>
          </a:p>
        </p:txBody>
      </p:sp>
      <p:pic>
        <p:nvPicPr>
          <p:cNvPr id="4" name="Content Placeholder 3">
            <a:extLst>
              <a:ext uri="{FF2B5EF4-FFF2-40B4-BE49-F238E27FC236}">
                <a16:creationId xmlns:a16="http://schemas.microsoft.com/office/drawing/2014/main" id="{86FE8106-1EAE-402C-B838-2C3A9441B5C0}"/>
              </a:ext>
            </a:extLst>
          </p:cNvPr>
          <p:cNvPicPr>
            <a:picLocks noChangeAspect="1"/>
          </p:cNvPicPr>
          <p:nvPr/>
        </p:nvPicPr>
        <p:blipFill>
          <a:blip r:embed="rId3"/>
          <a:stretch>
            <a:fillRect/>
          </a:stretch>
        </p:blipFill>
        <p:spPr>
          <a:xfrm>
            <a:off x="7915923" y="1581501"/>
            <a:ext cx="3437877" cy="4437063"/>
          </a:xfrm>
          <a:prstGeom prst="rect">
            <a:avLst/>
          </a:prstGeom>
        </p:spPr>
      </p:pic>
    </p:spTree>
    <p:extLst>
      <p:ext uri="{BB962C8B-B14F-4D97-AF65-F5344CB8AC3E}">
        <p14:creationId xmlns:p14="http://schemas.microsoft.com/office/powerpoint/2010/main" val="2499024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CB70-4CF7-4846-9669-BA37A6D18DF6}"/>
              </a:ext>
            </a:extLst>
          </p:cNvPr>
          <p:cNvSpPr>
            <a:spLocks noGrp="1"/>
          </p:cNvSpPr>
          <p:nvPr>
            <p:ph type="title"/>
          </p:nvPr>
        </p:nvSpPr>
        <p:spPr/>
        <p:txBody>
          <a:bodyPr>
            <a:normAutofit fontScale="90000"/>
          </a:bodyPr>
          <a:lstStyle/>
          <a:p>
            <a:r>
              <a:rPr lang="en-US" dirty="0"/>
              <a:t>Preparing for Community Mass Gatherings</a:t>
            </a:r>
          </a:p>
        </p:txBody>
      </p:sp>
      <p:sp>
        <p:nvSpPr>
          <p:cNvPr id="3" name="Content Placeholder 2">
            <a:extLst>
              <a:ext uri="{FF2B5EF4-FFF2-40B4-BE49-F238E27FC236}">
                <a16:creationId xmlns:a16="http://schemas.microsoft.com/office/drawing/2014/main" id="{09EE6582-B8DA-4852-B741-CA09A00C04A2}"/>
              </a:ext>
            </a:extLst>
          </p:cNvPr>
          <p:cNvSpPr>
            <a:spLocks noGrp="1"/>
          </p:cNvSpPr>
          <p:nvPr>
            <p:ph sz="half" idx="2"/>
          </p:nvPr>
        </p:nvSpPr>
        <p:spPr>
          <a:xfrm>
            <a:off x="6307939" y="1725177"/>
            <a:ext cx="4841029" cy="4443687"/>
          </a:xfrm>
        </p:spPr>
        <p:txBody>
          <a:bodyPr/>
          <a:lstStyle/>
          <a:p>
            <a:r>
              <a:rPr lang="en-US" sz="2000" dirty="0"/>
              <a:t>Meet with the emergency operations coordinators or planning teams at your venues.</a:t>
            </a:r>
          </a:p>
          <a:p>
            <a:r>
              <a:rPr lang="en-US" sz="2000" dirty="0"/>
              <a:t>Establish relationships with key community partners and stakeholders.</a:t>
            </a:r>
          </a:p>
          <a:p>
            <a:r>
              <a:rPr lang="en-US" sz="2000" dirty="0"/>
              <a:t>Provide COVID-19 prevention supplies at your events, including sinks with soap, hand sanitizers, and tissues.</a:t>
            </a:r>
          </a:p>
          <a:p>
            <a:r>
              <a:rPr lang="en-US" sz="2000" dirty="0"/>
              <a:t>Identify actions to take </a:t>
            </a:r>
            <a:r>
              <a:rPr lang="en-US" sz="2000" b="1" dirty="0"/>
              <a:t>should you need</a:t>
            </a:r>
            <a:r>
              <a:rPr lang="en-US" sz="2000" dirty="0"/>
              <a:t> to postpone or cancel events.</a:t>
            </a:r>
          </a:p>
          <a:p>
            <a:r>
              <a:rPr lang="en-US" sz="2000" dirty="0"/>
              <a:t>Update and distribute </a:t>
            </a:r>
            <a:r>
              <a:rPr lang="en-US" sz="2000" dirty="0">
                <a:solidFill>
                  <a:srgbClr val="FF0000"/>
                </a:solidFill>
              </a:rPr>
              <a:t>timely and accurate emergency COVID-19 information.</a:t>
            </a:r>
          </a:p>
          <a:p>
            <a:endParaRPr lang="en-US" sz="2000" dirty="0"/>
          </a:p>
        </p:txBody>
      </p:sp>
      <p:pic>
        <p:nvPicPr>
          <p:cNvPr id="4" name="Picture 3">
            <a:extLst>
              <a:ext uri="{FF2B5EF4-FFF2-40B4-BE49-F238E27FC236}">
                <a16:creationId xmlns:a16="http://schemas.microsoft.com/office/drawing/2014/main" id="{0A617BAC-9A08-4E11-BFA3-3B41702745FD}"/>
              </a:ext>
            </a:extLst>
          </p:cNvPr>
          <p:cNvPicPr>
            <a:picLocks noChangeAspect="1"/>
          </p:cNvPicPr>
          <p:nvPr/>
        </p:nvPicPr>
        <p:blipFill>
          <a:blip r:embed="rId2"/>
          <a:stretch>
            <a:fillRect/>
          </a:stretch>
        </p:blipFill>
        <p:spPr>
          <a:xfrm>
            <a:off x="1412670" y="1999651"/>
            <a:ext cx="3585632" cy="2867256"/>
          </a:xfrm>
          <a:prstGeom prst="rect">
            <a:avLst/>
          </a:prstGeom>
        </p:spPr>
      </p:pic>
      <p:sp>
        <p:nvSpPr>
          <p:cNvPr id="5" name="Rectangle 4">
            <a:extLst>
              <a:ext uri="{FF2B5EF4-FFF2-40B4-BE49-F238E27FC236}">
                <a16:creationId xmlns:a16="http://schemas.microsoft.com/office/drawing/2014/main" id="{92882097-B572-4AC8-A8AF-0975E765E3A6}"/>
              </a:ext>
            </a:extLst>
          </p:cNvPr>
          <p:cNvSpPr/>
          <p:nvPr/>
        </p:nvSpPr>
        <p:spPr>
          <a:xfrm>
            <a:off x="520775" y="5146693"/>
            <a:ext cx="5179253" cy="646331"/>
          </a:xfrm>
          <a:prstGeom prst="rect">
            <a:avLst/>
          </a:prstGeom>
        </p:spPr>
        <p:txBody>
          <a:bodyPr wrap="square">
            <a:spAutoFit/>
          </a:bodyPr>
          <a:lstStyle/>
          <a:p>
            <a:pPr algn="ctr"/>
            <a:r>
              <a:rPr lang="en-US" dirty="0">
                <a:latin typeface="Segoe UI" panose="020B0502040204020203" pitchFamily="34" charset="0"/>
                <a:cs typeface="Segoe UI" panose="020B0502040204020203" pitchFamily="34" charset="0"/>
              </a:rPr>
              <a:t>Promote messages that discourage people who are sick from attending events. </a:t>
            </a:r>
          </a:p>
        </p:txBody>
      </p:sp>
      <p:sp>
        <p:nvSpPr>
          <p:cNvPr id="7" name="Rectangle 6">
            <a:extLst>
              <a:ext uri="{FF2B5EF4-FFF2-40B4-BE49-F238E27FC236}">
                <a16:creationId xmlns:a16="http://schemas.microsoft.com/office/drawing/2014/main" id="{3175AB3D-8897-442F-B1AC-2202E9795AC9}"/>
              </a:ext>
            </a:extLst>
          </p:cNvPr>
          <p:cNvSpPr/>
          <p:nvPr/>
        </p:nvSpPr>
        <p:spPr>
          <a:xfrm>
            <a:off x="314973" y="6072810"/>
            <a:ext cx="5781027" cy="553998"/>
          </a:xfrm>
          <a:prstGeom prst="rect">
            <a:avLst/>
          </a:prstGeom>
        </p:spPr>
        <p:txBody>
          <a:bodyPr wrap="square">
            <a:spAutoFit/>
          </a:bodyPr>
          <a:lstStyle/>
          <a:p>
            <a:r>
              <a:rPr lang="en-US" sz="1000" dirty="0">
                <a:latin typeface="Segoe UI" panose="020B0502040204020203" pitchFamily="34" charset="0"/>
                <a:cs typeface="Segoe UI" panose="020B0502040204020203" pitchFamily="34" charset="0"/>
                <a:hlinkClick r:id="rId3"/>
              </a:rPr>
              <a:t>https://www.cdc.gov/coronavirus/2019-ncov/community/large-events/mass-gatherings-ready-for-covid-19.html?CDC_AA_refVal=https%3A%2F%2Fwww.cdc.gov%2Fcoronavirus%2F2019-ncov%2Fcommunity%2Fmass-gatherings-ready-for-covid-19.html</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7233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92DF-C7E3-4AB0-BC76-3D67CAE9AD13}"/>
              </a:ext>
            </a:extLst>
          </p:cNvPr>
          <p:cNvSpPr>
            <a:spLocks noGrp="1"/>
          </p:cNvSpPr>
          <p:nvPr>
            <p:ph type="title"/>
          </p:nvPr>
        </p:nvSpPr>
        <p:spPr>
          <a:prstGeom prst="rect">
            <a:avLst/>
          </a:prstGeom>
        </p:spPr>
        <p:txBody>
          <a:bodyPr>
            <a:normAutofit/>
          </a:bodyPr>
          <a:lstStyle/>
          <a:p>
            <a:r>
              <a:rPr lang="en-US" sz="3700" dirty="0"/>
              <a:t>COVID-19 and Stigma</a:t>
            </a:r>
          </a:p>
        </p:txBody>
      </p:sp>
      <p:sp>
        <p:nvSpPr>
          <p:cNvPr id="3" name="Content Placeholder 2">
            <a:extLst>
              <a:ext uri="{FF2B5EF4-FFF2-40B4-BE49-F238E27FC236}">
                <a16:creationId xmlns:a16="http://schemas.microsoft.com/office/drawing/2014/main" id="{8B5B0540-7981-49CE-B37C-EB14744D6422}"/>
              </a:ext>
            </a:extLst>
          </p:cNvPr>
          <p:cNvSpPr>
            <a:spLocks noGrp="1"/>
          </p:cNvSpPr>
          <p:nvPr>
            <p:ph sz="quarter" idx="10"/>
          </p:nvPr>
        </p:nvSpPr>
        <p:spPr>
          <a:xfrm>
            <a:off x="6787091" y="1699996"/>
            <a:ext cx="4436079" cy="4437063"/>
          </a:xfrm>
          <a:prstGeom prst="rect">
            <a:avLst/>
          </a:prstGeom>
        </p:spPr>
        <p:txBody>
          <a:bodyPr>
            <a:noAutofit/>
          </a:bodyPr>
          <a:lstStyle/>
          <a:p>
            <a:r>
              <a:rPr lang="en-US" sz="2200" dirty="0"/>
              <a:t>People of Asian descent, including Chinese Americans, are not more likely to get COVID-19 than any other American. </a:t>
            </a:r>
          </a:p>
          <a:p>
            <a:r>
              <a:rPr lang="en-US" sz="2200" dirty="0"/>
              <a:t>Stopping stigma can help communities withstand or recover quickly from difficult situations, such as disease outbreaks. </a:t>
            </a:r>
            <a:endParaRPr lang="en-US" sz="2200" b="1" dirty="0"/>
          </a:p>
          <a:p>
            <a:r>
              <a:rPr lang="en-US" sz="2200" dirty="0"/>
              <a:t>Communicating the facts that viruses do not target specific racial or ethnic groups, and how COVID-19 spreads can </a:t>
            </a:r>
            <a:r>
              <a:rPr lang="en-US" sz="2200" b="1" dirty="0">
                <a:solidFill>
                  <a:srgbClr val="FF0000"/>
                </a:solidFill>
              </a:rPr>
              <a:t>help stop stigma</a:t>
            </a:r>
            <a:r>
              <a:rPr lang="en-US" sz="2200" dirty="0">
                <a:solidFill>
                  <a:srgbClr val="FF0000"/>
                </a:solidFill>
              </a:rPr>
              <a:t>.</a:t>
            </a:r>
          </a:p>
        </p:txBody>
      </p:sp>
      <p:pic>
        <p:nvPicPr>
          <p:cNvPr id="7" name="Picture 6">
            <a:extLst>
              <a:ext uri="{FF2B5EF4-FFF2-40B4-BE49-F238E27FC236}">
                <a16:creationId xmlns:a16="http://schemas.microsoft.com/office/drawing/2014/main" id="{9FB15099-0710-47DB-AF1A-DF868FC38402}"/>
              </a:ext>
            </a:extLst>
          </p:cNvPr>
          <p:cNvPicPr>
            <a:picLocks noChangeAspect="1"/>
          </p:cNvPicPr>
          <p:nvPr/>
        </p:nvPicPr>
        <p:blipFill>
          <a:blip r:embed="rId3"/>
          <a:stretch>
            <a:fillRect/>
          </a:stretch>
        </p:blipFill>
        <p:spPr>
          <a:xfrm>
            <a:off x="1047207" y="2613059"/>
            <a:ext cx="4646094" cy="3275496"/>
          </a:xfrm>
          <a:prstGeom prst="rect">
            <a:avLst/>
          </a:prstGeom>
          <a:noFill/>
        </p:spPr>
      </p:pic>
      <p:sp>
        <p:nvSpPr>
          <p:cNvPr id="5" name="Rectangle 4">
            <a:extLst>
              <a:ext uri="{FF2B5EF4-FFF2-40B4-BE49-F238E27FC236}">
                <a16:creationId xmlns:a16="http://schemas.microsoft.com/office/drawing/2014/main" id="{37D0EAF8-E4C4-40A3-BC6D-678AE93D4063}"/>
              </a:ext>
            </a:extLst>
          </p:cNvPr>
          <p:cNvSpPr/>
          <p:nvPr/>
        </p:nvSpPr>
        <p:spPr>
          <a:xfrm>
            <a:off x="548640" y="1618851"/>
            <a:ext cx="6096000" cy="707886"/>
          </a:xfrm>
          <a:prstGeom prst="rect">
            <a:avLst/>
          </a:prstGeom>
        </p:spPr>
        <p:txBody>
          <a:bodyPr>
            <a:spAutoFit/>
          </a:bodyPr>
          <a:lstStyle/>
          <a:p>
            <a:pPr algn="ctr"/>
            <a:r>
              <a:rPr lang="en-US" sz="2000" b="1" dirty="0">
                <a:solidFill>
                  <a:srgbClr val="FF0000"/>
                </a:solidFill>
                <a:latin typeface="Segoe UI" panose="020B0502040204020203" pitchFamily="34" charset="0"/>
                <a:cs typeface="Segoe UI" panose="020B0502040204020203" pitchFamily="34" charset="0"/>
              </a:rPr>
              <a:t>Diseases can make anyone sick regardless</a:t>
            </a:r>
          </a:p>
          <a:p>
            <a:pPr algn="ctr"/>
            <a:r>
              <a:rPr lang="en-US" sz="2000" b="1" dirty="0">
                <a:solidFill>
                  <a:srgbClr val="FF0000"/>
                </a:solidFill>
                <a:latin typeface="Segoe UI" panose="020B0502040204020203" pitchFamily="34" charset="0"/>
                <a:cs typeface="Segoe UI" panose="020B0502040204020203" pitchFamily="34" charset="0"/>
              </a:rPr>
              <a:t> of their race or ethnicity or where they live!</a:t>
            </a:r>
            <a:endParaRPr lang="en-US" sz="2000" dirty="0">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7660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A32D-EC93-4C34-8FEB-E38C784E15B6}"/>
              </a:ext>
            </a:extLst>
          </p:cNvPr>
          <p:cNvSpPr>
            <a:spLocks noGrp="1"/>
          </p:cNvSpPr>
          <p:nvPr>
            <p:ph type="title"/>
          </p:nvPr>
        </p:nvSpPr>
        <p:spPr/>
        <p:txBody>
          <a:bodyPr>
            <a:normAutofit fontScale="90000"/>
          </a:bodyPr>
          <a:lstStyle/>
          <a:p>
            <a:r>
              <a:rPr lang="en-US" dirty="0"/>
              <a:t>COVID-19 FAQ</a:t>
            </a:r>
          </a:p>
        </p:txBody>
      </p:sp>
      <p:sp>
        <p:nvSpPr>
          <p:cNvPr id="4" name="Content Placeholder 3">
            <a:extLst>
              <a:ext uri="{FF2B5EF4-FFF2-40B4-BE49-F238E27FC236}">
                <a16:creationId xmlns:a16="http://schemas.microsoft.com/office/drawing/2014/main" id="{F79744A4-B1EE-40CB-97D2-1D6EE8FF4E18}"/>
              </a:ext>
            </a:extLst>
          </p:cNvPr>
          <p:cNvSpPr>
            <a:spLocks noGrp="1"/>
          </p:cNvSpPr>
          <p:nvPr>
            <p:ph sz="quarter" idx="10"/>
          </p:nvPr>
        </p:nvSpPr>
        <p:spPr>
          <a:xfrm>
            <a:off x="838200" y="1505675"/>
            <a:ext cx="10515600" cy="4437063"/>
          </a:xfrm>
        </p:spPr>
        <p:txBody>
          <a:bodyPr/>
          <a:lstStyle/>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Is there a vaccine, drug or treatment for COVID-19?</a:t>
            </a:r>
            <a:endParaRPr lang="en-US" sz="1600" dirty="0"/>
          </a:p>
          <a:p>
            <a:pPr>
              <a:lnSpc>
                <a:spcPct val="100000"/>
              </a:lnSpc>
              <a:spcBef>
                <a:spcPts val="0"/>
              </a:spcBef>
            </a:pPr>
            <a:r>
              <a:rPr lang="en-US" sz="1600" dirty="0"/>
              <a:t>To date, there is no vaccine and no specific antiviral medicine to prevent or treat COVID-2019. However, those affected should receive care to relieve symptoms. People with serious illness should be hospitalized. </a:t>
            </a:r>
          </a:p>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Should I wear a mask to protect myself?</a:t>
            </a:r>
            <a:endParaRPr lang="en-US" sz="1600" dirty="0"/>
          </a:p>
          <a:p>
            <a:pPr>
              <a:lnSpc>
                <a:spcPct val="100000"/>
              </a:lnSpc>
              <a:spcBef>
                <a:spcPts val="0"/>
              </a:spcBef>
            </a:pPr>
            <a:r>
              <a:rPr lang="en-US" sz="1600" dirty="0"/>
              <a:t>Only wear a mask if you are ill with COVID-19 symptoms (especially coughing) or looking after someone who may have COVID-19. </a:t>
            </a:r>
          </a:p>
          <a:p>
            <a:pPr>
              <a:lnSpc>
                <a:spcPct val="100000"/>
              </a:lnSpc>
              <a:spcBef>
                <a:spcPts val="0"/>
              </a:spcBef>
            </a:pPr>
            <a:r>
              <a:rPr lang="en-US" sz="1600" b="1" u="sng" dirty="0"/>
              <a:t>What about travel? </a:t>
            </a:r>
          </a:p>
          <a:p>
            <a:pPr>
              <a:lnSpc>
                <a:spcPct val="100000"/>
              </a:lnSpc>
              <a:spcBef>
                <a:spcPts val="0"/>
              </a:spcBef>
            </a:pPr>
            <a:r>
              <a:rPr lang="en-US" sz="1600" dirty="0"/>
              <a:t>CDC provides recommendations on postponing or canceling travel through travel notices. Travel notices are based on assessment of the potential health risks involved with traveling to a certain area.  No matter where you travel or </a:t>
            </a:r>
            <a:r>
              <a:rPr lang="en-US" sz="1600" i="1" dirty="0"/>
              <a:t>how </a:t>
            </a:r>
            <a:r>
              <a:rPr lang="en-US" sz="1600" dirty="0"/>
              <a:t>you travel, be aware of the COVID-19 situation at your destination and practice infection prevention: wash your hands, stay away from people who are sick, cover your cough or sneeze with a tissue, don’t touch your face with unwashed hands. </a:t>
            </a:r>
          </a:p>
          <a:p>
            <a:pPr>
              <a:lnSpc>
                <a:spcPct val="100000"/>
              </a:lnSpc>
              <a:spcBef>
                <a:spcPts val="0"/>
              </a:spcBef>
            </a:pPr>
            <a:r>
              <a:rPr lang="en-US" sz="1600" b="1" u="sng" dirty="0"/>
              <a:t>Can I get COVID-19 on an airplane?</a:t>
            </a:r>
          </a:p>
          <a:p>
            <a:pPr>
              <a:lnSpc>
                <a:spcPct val="100000"/>
              </a:lnSpc>
              <a:spcBef>
                <a:spcPts val="0"/>
              </a:spcBef>
            </a:pPr>
            <a:r>
              <a:rPr lang="en-US" sz="1600" dirty="0"/>
              <a:t>Because of how air circulates and is filtered on airplanes, most viruses and other germs do not spread easily on airplanes. Although the risk of infection on an airplane is low, travelers should try to avoid contact with sick passengers and wash their hands often with soap and water or use hand sanitizer containing at least 60% alcohol.</a:t>
            </a:r>
          </a:p>
          <a:p>
            <a:pPr>
              <a:lnSpc>
                <a:spcPct val="100000"/>
              </a:lnSpc>
              <a:spcBef>
                <a:spcPts val="0"/>
              </a:spcBef>
            </a:pPr>
            <a:r>
              <a:rPr lang="en-US" sz="1600" b="1" u="sng" dirty="0"/>
              <a:t>Am I at risk for COVID-19 from a package or products shipped from China?</a:t>
            </a:r>
          </a:p>
          <a:p>
            <a:pPr>
              <a:lnSpc>
                <a:spcPct val="100000"/>
              </a:lnSpc>
              <a:spcBef>
                <a:spcPts val="0"/>
              </a:spcBef>
            </a:pPr>
            <a:r>
              <a:rPr lang="en-US" sz="1600" dirty="0"/>
              <a:t>Currently there is no evidence to support transmission of COVID-19 associated with imported goods and there have not been any cases of COVID-19 in the United States associated with imported goods. </a:t>
            </a:r>
          </a:p>
          <a:p>
            <a:endParaRPr lang="en-US" dirty="0"/>
          </a:p>
        </p:txBody>
      </p:sp>
    </p:spTree>
    <p:extLst>
      <p:ext uri="{BB962C8B-B14F-4D97-AF65-F5344CB8AC3E}">
        <p14:creationId xmlns:p14="http://schemas.microsoft.com/office/powerpoint/2010/main" val="85371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E142-C377-4817-9825-47C5F9894FD6}"/>
              </a:ext>
            </a:extLst>
          </p:cNvPr>
          <p:cNvSpPr>
            <a:spLocks noGrp="1"/>
          </p:cNvSpPr>
          <p:nvPr>
            <p:ph type="title"/>
          </p:nvPr>
        </p:nvSpPr>
        <p:spPr/>
        <p:txBody>
          <a:bodyPr>
            <a:normAutofit fontScale="90000"/>
          </a:bodyPr>
          <a:lstStyle/>
          <a:p>
            <a:r>
              <a:rPr lang="en-US" dirty="0"/>
              <a:t>COVID-19 FAQ</a:t>
            </a:r>
          </a:p>
        </p:txBody>
      </p:sp>
      <p:sp>
        <p:nvSpPr>
          <p:cNvPr id="3" name="Content Placeholder 2">
            <a:extLst>
              <a:ext uri="{FF2B5EF4-FFF2-40B4-BE49-F238E27FC236}">
                <a16:creationId xmlns:a16="http://schemas.microsoft.com/office/drawing/2014/main" id="{B42C6AD5-2AD2-4ADC-9357-6BC6365039E8}"/>
              </a:ext>
            </a:extLst>
          </p:cNvPr>
          <p:cNvSpPr>
            <a:spLocks noGrp="1"/>
          </p:cNvSpPr>
          <p:nvPr>
            <p:ph sz="quarter" idx="10"/>
          </p:nvPr>
        </p:nvSpPr>
        <p:spPr>
          <a:xfrm>
            <a:off x="838199" y="1505117"/>
            <a:ext cx="10515601" cy="4437063"/>
          </a:xfrm>
        </p:spPr>
        <p:txBody>
          <a:bodyPr/>
          <a:lstStyle/>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How long does the virus survive on surfaces?</a:t>
            </a:r>
            <a:endParaRPr lang="en-US" sz="1600" b="1" dirty="0"/>
          </a:p>
          <a:p>
            <a:pPr>
              <a:lnSpc>
                <a:spcPct val="100000"/>
              </a:lnSpc>
              <a:spcBef>
                <a:spcPts val="0"/>
              </a:spcBef>
            </a:pPr>
            <a:r>
              <a:rPr lang="en-US" sz="1600" dirty="0"/>
              <a:t>It is not certain how long the virus that causes COVID-19 survives on surfaces. Studies suggest that coronaviruses (including the COVID-19 virus) may survive on surfaces for a few hours or up to several days. If you think a surface may be infected, clean it with simple disinfectant to kill the virus and protect yourself and others. </a:t>
            </a:r>
          </a:p>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Can I catch COVID-19 from my pet?</a:t>
            </a:r>
            <a:endParaRPr lang="en-US" sz="1600" dirty="0"/>
          </a:p>
          <a:p>
            <a:pPr>
              <a:lnSpc>
                <a:spcPct val="100000"/>
              </a:lnSpc>
              <a:spcBef>
                <a:spcPts val="0"/>
              </a:spcBef>
            </a:pPr>
            <a:r>
              <a:rPr lang="en-US" sz="1600" dirty="0"/>
              <a:t>No. There is no evidence that companion animals or pets such as cats and dogs have been infected or could spread the virus that causes COVID-19.</a:t>
            </a:r>
          </a:p>
          <a:p>
            <a:pPr>
              <a:lnSpc>
                <a:spcPct val="100000"/>
              </a:lnSpc>
              <a:spcBef>
                <a:spcPts val="0"/>
              </a:spcBef>
            </a:pPr>
            <a:r>
              <a:rPr lang="en-US" sz="1600" b="1" u="sng" dirty="0">
                <a:hlinkClick r:id="rId2">
                  <a:extLst>
                    <a:ext uri="{A12FA001-AC4F-418D-AE19-62706E023703}">
                      <ahyp:hlinkClr xmlns:ahyp="http://schemas.microsoft.com/office/drawing/2018/hyperlinkcolor" val="tx"/>
                    </a:ext>
                  </a:extLst>
                </a:hlinkClick>
              </a:rPr>
              <a:t>Who is at risk of developing severe illness?</a:t>
            </a:r>
            <a:endParaRPr lang="en-US" sz="1600" u="sng" dirty="0"/>
          </a:p>
          <a:p>
            <a:pPr>
              <a:lnSpc>
                <a:spcPct val="100000"/>
              </a:lnSpc>
              <a:spcBef>
                <a:spcPts val="0"/>
              </a:spcBef>
            </a:pPr>
            <a:r>
              <a:rPr lang="en-US" sz="1600" dirty="0"/>
              <a:t>While we are still learning about how COVID-2019 affects people, older persons and persons with pre-existing medical conditions (such as high blood pressure, heart disease, lung disease, cancer or diabetes) appear to develop serious illness more often than others. </a:t>
            </a:r>
          </a:p>
          <a:p>
            <a:pPr>
              <a:lnSpc>
                <a:spcPct val="100000"/>
              </a:lnSpc>
              <a:spcBef>
                <a:spcPts val="0"/>
              </a:spcBef>
            </a:pPr>
            <a:r>
              <a:rPr lang="en-US" sz="1600" b="1" u="sng" dirty="0"/>
              <a:t>Will the flu shot prevent COVID-19?</a:t>
            </a:r>
          </a:p>
          <a:p>
            <a:pPr>
              <a:lnSpc>
                <a:spcPct val="100000"/>
              </a:lnSpc>
              <a:spcBef>
                <a:spcPts val="0"/>
              </a:spcBef>
            </a:pPr>
            <a:r>
              <a:rPr lang="en-US" sz="1600" dirty="0"/>
              <a:t>No, the flu shot won’t protect against COVID-19, but it can help protect against serious flu complications or lessen symptoms if you get it, lessening the strain on health care facilities.</a:t>
            </a:r>
          </a:p>
          <a:p>
            <a:pPr>
              <a:lnSpc>
                <a:spcPct val="100000"/>
              </a:lnSpc>
              <a:spcBef>
                <a:spcPts val="0"/>
              </a:spcBef>
            </a:pPr>
            <a:r>
              <a:rPr lang="en-US" sz="1600" b="1" u="sng" dirty="0">
                <a:solidFill>
                  <a:srgbClr val="04151A"/>
                </a:solidFill>
              </a:rPr>
              <a:t>Can I get COVID-19 from Corona beer?</a:t>
            </a:r>
            <a:endParaRPr lang="en-US" sz="1600" u="sng" dirty="0">
              <a:solidFill>
                <a:srgbClr val="04151A"/>
              </a:solidFill>
            </a:endParaRPr>
          </a:p>
          <a:p>
            <a:pPr>
              <a:lnSpc>
                <a:spcPct val="100000"/>
              </a:lnSpc>
              <a:spcBef>
                <a:spcPts val="0"/>
              </a:spcBef>
            </a:pPr>
            <a:r>
              <a:rPr lang="en-US" sz="1600" dirty="0">
                <a:solidFill>
                  <a:srgbClr val="04151A"/>
                </a:solidFill>
              </a:rPr>
              <a:t>No, you can’t get COVID-19 from Corona beer. Beer neither causes infection with a virus, and it does not cure it.  </a:t>
            </a:r>
          </a:p>
          <a:p>
            <a:pPr fontAlgn="base">
              <a:lnSpc>
                <a:spcPct val="100000"/>
              </a:lnSpc>
              <a:spcBef>
                <a:spcPts val="0"/>
              </a:spcBef>
            </a:pPr>
            <a:r>
              <a:rPr lang="en-US" sz="1600" b="1" u="sng" dirty="0"/>
              <a:t>Can you get COVID-19 if you eat at Chinese restaurants in the U.S.?</a:t>
            </a:r>
          </a:p>
          <a:p>
            <a:pPr fontAlgn="base">
              <a:lnSpc>
                <a:spcPct val="100000"/>
              </a:lnSpc>
              <a:spcBef>
                <a:spcPts val="0"/>
              </a:spcBef>
            </a:pPr>
            <a:r>
              <a:rPr lang="en-US" sz="1600" dirty="0"/>
              <a:t>No, you can’t get COVID-19 eating in a Chinese restaurant. </a:t>
            </a:r>
          </a:p>
        </p:txBody>
      </p:sp>
    </p:spTree>
    <p:extLst>
      <p:ext uri="{BB962C8B-B14F-4D97-AF65-F5344CB8AC3E}">
        <p14:creationId xmlns:p14="http://schemas.microsoft.com/office/powerpoint/2010/main" val="301831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99B281D-DD9D-4A57-8FCC-86FEFE843817}"/>
              </a:ext>
            </a:extLst>
          </p:cNvPr>
          <p:cNvSpPr>
            <a:spLocks noGrp="1"/>
          </p:cNvSpPr>
          <p:nvPr>
            <p:ph type="title"/>
          </p:nvPr>
        </p:nvSpPr>
        <p:spPr>
          <a:xfrm>
            <a:off x="838200" y="785190"/>
            <a:ext cx="10515600" cy="608895"/>
          </a:xfrm>
        </p:spPr>
        <p:txBody>
          <a:bodyPr>
            <a:normAutofit fontScale="90000"/>
          </a:bodyPr>
          <a:lstStyle/>
          <a:p>
            <a:r>
              <a:rPr lang="en-US" dirty="0"/>
              <a:t>Last Thoughts</a:t>
            </a:r>
          </a:p>
        </p:txBody>
      </p:sp>
      <p:pic>
        <p:nvPicPr>
          <p:cNvPr id="4" name="keepcalm">
            <a:hlinkClick r:id="" action="ppaction://media"/>
            <a:extLst>
              <a:ext uri="{FF2B5EF4-FFF2-40B4-BE49-F238E27FC236}">
                <a16:creationId xmlns:a16="http://schemas.microsoft.com/office/drawing/2014/main" id="{4158E557-F76D-4574-B8DE-BD56B45DF1AC}"/>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7372501" y="1648919"/>
            <a:ext cx="3008025" cy="4512038"/>
          </a:xfrm>
          <a:prstGeom prst="rect">
            <a:avLst/>
          </a:prstGeom>
          <a:noFill/>
        </p:spPr>
      </p:pic>
      <p:sp>
        <p:nvSpPr>
          <p:cNvPr id="11" name="Content Placeholder 3">
            <a:extLst>
              <a:ext uri="{FF2B5EF4-FFF2-40B4-BE49-F238E27FC236}">
                <a16:creationId xmlns:a16="http://schemas.microsoft.com/office/drawing/2014/main" id="{702B1D01-3066-4D85-8F35-0F33B5E632C5}"/>
              </a:ext>
            </a:extLst>
          </p:cNvPr>
          <p:cNvSpPr>
            <a:spLocks noGrp="1"/>
          </p:cNvSpPr>
          <p:nvPr>
            <p:ph sz="half" idx="10"/>
          </p:nvPr>
        </p:nvSpPr>
        <p:spPr>
          <a:xfrm>
            <a:off x="838200" y="1779548"/>
            <a:ext cx="4831080" cy="4512038"/>
          </a:xfrm>
        </p:spPr>
        <p:txBody>
          <a:bodyPr/>
          <a:lstStyle/>
          <a:p>
            <a:r>
              <a:rPr lang="en-US" sz="2200" dirty="0"/>
              <a:t>Stay calm and be prepared. </a:t>
            </a:r>
          </a:p>
          <a:p>
            <a:r>
              <a:rPr lang="en-US" sz="2200" dirty="0"/>
              <a:t>Get your information from reliable and accurate sources rather than to buying into hype and misinformation.</a:t>
            </a:r>
          </a:p>
          <a:p>
            <a:r>
              <a:rPr lang="en-US" sz="2400" dirty="0">
                <a:hlinkClick r:id="rId5"/>
              </a:rPr>
              <a:t>https://dph.georgia.gov/</a:t>
            </a:r>
            <a:endParaRPr lang="en-US" sz="2200" dirty="0"/>
          </a:p>
          <a:p>
            <a:r>
              <a:rPr lang="en-US" sz="2400" dirty="0">
                <a:hlinkClick r:id="rId6"/>
              </a:rPr>
              <a:t>https://www.cdc.gov/</a:t>
            </a:r>
            <a:endParaRPr lang="en-US" sz="2200" dirty="0"/>
          </a:p>
          <a:p>
            <a:r>
              <a:rPr lang="en-US" sz="2200" dirty="0"/>
              <a:t>Be kind, staying mindful of actions that could perpetuate discrimination or stigma associated with COVID-19 or other infectious diseases.</a:t>
            </a:r>
          </a:p>
          <a:p>
            <a:r>
              <a:rPr lang="en-US" sz="2200" dirty="0"/>
              <a:t>Prevention, not panic!</a:t>
            </a:r>
          </a:p>
          <a:p>
            <a:endParaRPr lang="en-US" dirty="0"/>
          </a:p>
          <a:p>
            <a:endParaRPr lang="en-US" dirty="0"/>
          </a:p>
        </p:txBody>
      </p:sp>
    </p:spTree>
    <p:extLst>
      <p:ext uri="{BB962C8B-B14F-4D97-AF65-F5344CB8AC3E}">
        <p14:creationId xmlns:p14="http://schemas.microsoft.com/office/powerpoint/2010/main" val="6424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7302-E6F5-4F4C-A5A3-EE13DA54C5B9}"/>
              </a:ext>
            </a:extLst>
          </p:cNvPr>
          <p:cNvSpPr>
            <a:spLocks noGrp="1"/>
          </p:cNvSpPr>
          <p:nvPr>
            <p:ph type="title"/>
          </p:nvPr>
        </p:nvSpPr>
        <p:spPr>
          <a:xfrm>
            <a:off x="838200" y="785190"/>
            <a:ext cx="10515600" cy="608895"/>
          </a:xfrm>
          <a:prstGeom prst="rect">
            <a:avLst/>
          </a:prstGeom>
        </p:spPr>
        <p:txBody>
          <a:bodyPr>
            <a:normAutofit/>
          </a:bodyPr>
          <a:lstStyle/>
          <a:p>
            <a:r>
              <a:rPr lang="en-US" sz="3700" dirty="0"/>
              <a:t>What Do We Know About Coronaviruses?</a:t>
            </a:r>
          </a:p>
        </p:txBody>
      </p:sp>
      <p:sp>
        <p:nvSpPr>
          <p:cNvPr id="3" name="Content Placeholder 2">
            <a:extLst>
              <a:ext uri="{FF2B5EF4-FFF2-40B4-BE49-F238E27FC236}">
                <a16:creationId xmlns:a16="http://schemas.microsoft.com/office/drawing/2014/main" id="{2CB3FA94-701D-4F57-A86C-62E28225A45C}"/>
              </a:ext>
            </a:extLst>
          </p:cNvPr>
          <p:cNvSpPr>
            <a:spLocks noGrp="1"/>
          </p:cNvSpPr>
          <p:nvPr>
            <p:ph sz="half" idx="2"/>
          </p:nvPr>
        </p:nvSpPr>
        <p:spPr>
          <a:xfrm>
            <a:off x="6286323" y="1623096"/>
            <a:ext cx="5237083" cy="5557424"/>
          </a:xfrm>
          <a:prstGeom prst="rect">
            <a:avLst/>
          </a:prstGeom>
        </p:spPr>
        <p:txBody>
          <a:bodyPr>
            <a:normAutofit/>
          </a:bodyPr>
          <a:lstStyle/>
          <a:p>
            <a:r>
              <a:rPr lang="en-US" sz="2000" dirty="0"/>
              <a:t>Coronaviruses are a large family of viruses - some cause illness in people, and others only infect animals. </a:t>
            </a:r>
          </a:p>
          <a:p>
            <a:r>
              <a:rPr lang="en-US" sz="2000" dirty="0"/>
              <a:t>Some coronaviruses infect animals then spread to people, and then spread person to person such as: </a:t>
            </a:r>
          </a:p>
          <a:p>
            <a:endParaRPr lang="en-US" sz="800" dirty="0"/>
          </a:p>
          <a:p>
            <a:pPr marL="457200" indent="-342900">
              <a:spcBef>
                <a:spcPts val="0"/>
              </a:spcBef>
              <a:buFont typeface="Arial" panose="020B0604020202020204" pitchFamily="34" charset="0"/>
              <a:buChar char="•"/>
            </a:pPr>
            <a:r>
              <a:rPr lang="en-US" sz="2000" dirty="0"/>
              <a:t>Middle East Respiratory Syndrome (MERS)</a:t>
            </a:r>
          </a:p>
          <a:p>
            <a:pPr marL="457200" indent="-342900">
              <a:spcBef>
                <a:spcPts val="0"/>
              </a:spcBef>
              <a:buFont typeface="Arial" panose="020B0604020202020204" pitchFamily="34" charset="0"/>
              <a:buChar char="•"/>
            </a:pPr>
            <a:r>
              <a:rPr lang="en-US" sz="2000" dirty="0"/>
              <a:t>Severe Acute Respiratory Syndrome (SARS)</a:t>
            </a:r>
          </a:p>
          <a:p>
            <a:pPr marL="457200" indent="-342900">
              <a:spcBef>
                <a:spcPts val="0"/>
              </a:spcBef>
              <a:buFont typeface="Arial" panose="020B0604020202020204" pitchFamily="34" charset="0"/>
              <a:buChar char="•"/>
            </a:pPr>
            <a:r>
              <a:rPr lang="en-US" sz="2000" b="1" dirty="0">
                <a:solidFill>
                  <a:srgbClr val="FF0000"/>
                </a:solidFill>
              </a:rPr>
              <a:t>Coronavirus Disease 2019 (COVID-19)</a:t>
            </a:r>
          </a:p>
          <a:p>
            <a:pPr>
              <a:spcBef>
                <a:spcPts val="0"/>
              </a:spcBef>
            </a:pPr>
            <a:endParaRPr lang="en-US" sz="800" dirty="0"/>
          </a:p>
          <a:p>
            <a:pPr>
              <a:spcBef>
                <a:spcPts val="0"/>
              </a:spcBef>
            </a:pPr>
            <a:r>
              <a:rPr lang="en-US" sz="2000" dirty="0"/>
              <a:t>Common coronaviruses include some that cause mild upper-respiratory illnesses, like the common cold. </a:t>
            </a:r>
          </a:p>
          <a:p>
            <a:pPr marL="297180">
              <a:spcBef>
                <a:spcPts val="0"/>
              </a:spcBef>
            </a:pPr>
            <a:endParaRPr lang="en-US" sz="1700" dirty="0"/>
          </a:p>
        </p:txBody>
      </p:sp>
      <p:pic>
        <p:nvPicPr>
          <p:cNvPr id="4" name="Picture 3">
            <a:extLst>
              <a:ext uri="{FF2B5EF4-FFF2-40B4-BE49-F238E27FC236}">
                <a16:creationId xmlns:a16="http://schemas.microsoft.com/office/drawing/2014/main" id="{F3107138-B9C3-4449-ABFF-CA2E5A21DC42}"/>
              </a:ext>
            </a:extLst>
          </p:cNvPr>
          <p:cNvPicPr>
            <a:picLocks noChangeAspect="1"/>
          </p:cNvPicPr>
          <p:nvPr/>
        </p:nvPicPr>
        <p:blipFill>
          <a:blip r:embed="rId2"/>
          <a:stretch>
            <a:fillRect/>
          </a:stretch>
        </p:blipFill>
        <p:spPr>
          <a:xfrm>
            <a:off x="1184505" y="1451245"/>
            <a:ext cx="3846733" cy="3955510"/>
          </a:xfrm>
          <a:prstGeom prst="rect">
            <a:avLst/>
          </a:prstGeom>
          <a:noFill/>
        </p:spPr>
      </p:pic>
      <p:sp>
        <p:nvSpPr>
          <p:cNvPr id="6" name="Rectangle 5">
            <a:extLst>
              <a:ext uri="{FF2B5EF4-FFF2-40B4-BE49-F238E27FC236}">
                <a16:creationId xmlns:a16="http://schemas.microsoft.com/office/drawing/2014/main" id="{9C1B865F-36EF-4D4A-ACEE-DE2C87561F9C}"/>
              </a:ext>
            </a:extLst>
          </p:cNvPr>
          <p:cNvSpPr/>
          <p:nvPr/>
        </p:nvSpPr>
        <p:spPr>
          <a:xfrm>
            <a:off x="1184505" y="5557339"/>
            <a:ext cx="4125685" cy="707886"/>
          </a:xfrm>
          <a:prstGeom prst="rect">
            <a:avLst/>
          </a:prstGeom>
        </p:spPr>
        <p:txBody>
          <a:bodyPr wrap="square">
            <a:spAutoFit/>
          </a:bodyPr>
          <a:lstStyle/>
          <a:p>
            <a:pPr algn="ctr">
              <a:spcBef>
                <a:spcPts val="600"/>
              </a:spcBef>
              <a:spcAft>
                <a:spcPts val="1200"/>
              </a:spcAft>
            </a:pPr>
            <a:r>
              <a:rPr lang="en-US" sz="2000" dirty="0">
                <a:latin typeface="Segoe UI" panose="020B0502040204020203" pitchFamily="34" charset="0"/>
                <a:cs typeface="Segoe UI" panose="020B0502040204020203" pitchFamily="34" charset="0"/>
              </a:rPr>
              <a:t>Coronaviruses have a crown-like appearance under the microscope</a:t>
            </a:r>
          </a:p>
        </p:txBody>
      </p:sp>
    </p:spTree>
    <p:extLst>
      <p:ext uri="{BB962C8B-B14F-4D97-AF65-F5344CB8AC3E}">
        <p14:creationId xmlns:p14="http://schemas.microsoft.com/office/powerpoint/2010/main" val="3714672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7DC7-A2E7-4AC2-B984-83AFDB294746}"/>
              </a:ext>
            </a:extLst>
          </p:cNvPr>
          <p:cNvSpPr>
            <a:spLocks noGrp="1"/>
          </p:cNvSpPr>
          <p:nvPr>
            <p:ph type="title"/>
          </p:nvPr>
        </p:nvSpPr>
        <p:spPr/>
        <p:txBody>
          <a:bodyPr>
            <a:normAutofit fontScale="90000"/>
          </a:bodyPr>
          <a:lstStyle/>
          <a:p>
            <a:r>
              <a:rPr lang="en-US" dirty="0"/>
              <a:t>What is COVID-19?</a:t>
            </a:r>
          </a:p>
        </p:txBody>
      </p:sp>
      <p:pic>
        <p:nvPicPr>
          <p:cNvPr id="5" name="Picture 4">
            <a:extLst>
              <a:ext uri="{FF2B5EF4-FFF2-40B4-BE49-F238E27FC236}">
                <a16:creationId xmlns:a16="http://schemas.microsoft.com/office/drawing/2014/main" id="{AAE7E700-7E19-4122-962F-8E5DEE3AF447}"/>
              </a:ext>
            </a:extLst>
          </p:cNvPr>
          <p:cNvPicPr>
            <a:picLocks noChangeAspect="1"/>
          </p:cNvPicPr>
          <p:nvPr/>
        </p:nvPicPr>
        <p:blipFill>
          <a:blip r:embed="rId2"/>
          <a:stretch>
            <a:fillRect/>
          </a:stretch>
        </p:blipFill>
        <p:spPr>
          <a:xfrm>
            <a:off x="6096000" y="2122098"/>
            <a:ext cx="5110424" cy="2872596"/>
          </a:xfrm>
          <a:prstGeom prst="rect">
            <a:avLst/>
          </a:prstGeom>
        </p:spPr>
      </p:pic>
      <p:sp>
        <p:nvSpPr>
          <p:cNvPr id="8" name="Rectangle 7">
            <a:extLst>
              <a:ext uri="{FF2B5EF4-FFF2-40B4-BE49-F238E27FC236}">
                <a16:creationId xmlns:a16="http://schemas.microsoft.com/office/drawing/2014/main" id="{75241700-B5BE-42D4-B187-169BC466EC44}"/>
              </a:ext>
            </a:extLst>
          </p:cNvPr>
          <p:cNvSpPr/>
          <p:nvPr/>
        </p:nvSpPr>
        <p:spPr>
          <a:xfrm>
            <a:off x="838200" y="1728157"/>
            <a:ext cx="5159829" cy="4344651"/>
          </a:xfrm>
          <a:prstGeom prst="rect">
            <a:avLst/>
          </a:prstGeom>
        </p:spPr>
        <p:txBody>
          <a:bodyPr wrap="square">
            <a:spAutoFit/>
          </a:bodyPr>
          <a:lstStyle/>
          <a:p>
            <a:pPr>
              <a:lnSpc>
                <a:spcPct val="107000"/>
              </a:lnSpc>
            </a:pPr>
            <a:r>
              <a:rPr lang="en-US" sz="2200" dirty="0">
                <a:latin typeface="Segoe UI" panose="020B0502040204020203" pitchFamily="34" charset="0"/>
                <a:ea typeface="Calibri" panose="020F0502020204030204" pitchFamily="34" charset="0"/>
                <a:cs typeface="Segoe UI" panose="020B0502040204020203" pitchFamily="34" charset="0"/>
              </a:rPr>
              <a:t>Coronavirus disease 2019 or COVID-19 is a respiratory illness that can spread from person to person. </a:t>
            </a:r>
          </a:p>
          <a:p>
            <a:pPr>
              <a:lnSpc>
                <a:spcPct val="107000"/>
              </a:lnSpc>
            </a:pPr>
            <a:endParaRPr lang="en-US" sz="8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US" sz="2200" dirty="0">
                <a:latin typeface="Segoe UI" panose="020B0502040204020203" pitchFamily="34" charset="0"/>
                <a:ea typeface="Calibri" panose="020F0502020204030204" pitchFamily="34" charset="0"/>
                <a:cs typeface="Segoe UI" panose="020B0502040204020203" pitchFamily="34" charset="0"/>
              </a:rPr>
              <a:t>The virus that causes COVID-19 is a </a:t>
            </a:r>
            <a:r>
              <a:rPr lang="en-US" sz="2200" b="1" dirty="0">
                <a:latin typeface="Segoe UI" panose="020B0502040204020203" pitchFamily="34" charset="0"/>
                <a:ea typeface="Calibri" panose="020F0502020204030204" pitchFamily="34" charset="0"/>
                <a:cs typeface="Segoe UI" panose="020B0502040204020203" pitchFamily="34" charset="0"/>
              </a:rPr>
              <a:t>new</a:t>
            </a:r>
            <a:r>
              <a:rPr lang="en-US" sz="2200" dirty="0">
                <a:latin typeface="Segoe UI" panose="020B0502040204020203" pitchFamily="34" charset="0"/>
                <a:ea typeface="Calibri" panose="020F0502020204030204" pitchFamily="34" charset="0"/>
                <a:cs typeface="Segoe UI" panose="020B0502040204020203" pitchFamily="34" charset="0"/>
              </a:rPr>
              <a:t> coronavirus first identified during an investigation into an outbreak in Wuhan, Hubei Province, China.</a:t>
            </a:r>
          </a:p>
          <a:p>
            <a:pPr>
              <a:lnSpc>
                <a:spcPct val="107000"/>
              </a:lnSpc>
            </a:pPr>
            <a:endParaRPr lang="en-US" sz="800" dirty="0">
              <a:solidFill>
                <a:prstClr val="black"/>
              </a:solidFill>
              <a:latin typeface="Segoe UI" panose="020B0502040204020203" pitchFamily="34" charset="0"/>
              <a:cs typeface="Segoe UI" panose="020B0502040204020203" pitchFamily="34" charset="0"/>
            </a:endParaRPr>
          </a:p>
          <a:p>
            <a:pPr>
              <a:lnSpc>
                <a:spcPct val="107000"/>
              </a:lnSpc>
            </a:pPr>
            <a:r>
              <a:rPr lang="en-US" sz="2200" dirty="0">
                <a:solidFill>
                  <a:prstClr val="black"/>
                </a:solidFill>
                <a:latin typeface="Segoe UI" panose="020B0502040204020203" pitchFamily="34" charset="0"/>
                <a:cs typeface="Segoe UI" panose="020B0502040204020203" pitchFamily="34" charset="0"/>
              </a:rPr>
              <a:t>Initial case-patients reported visiting a large seafood and live animal market in Wuhan.</a:t>
            </a:r>
          </a:p>
          <a:p>
            <a:pPr>
              <a:lnSpc>
                <a:spcPct val="107000"/>
              </a:lnSpc>
            </a:pPr>
            <a:endParaRPr lang="en-US" sz="24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823519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A8EC-AA3C-46D4-B3C4-BF59E2E6EBD1}"/>
              </a:ext>
            </a:extLst>
          </p:cNvPr>
          <p:cNvSpPr>
            <a:spLocks noGrp="1"/>
          </p:cNvSpPr>
          <p:nvPr>
            <p:ph type="title"/>
          </p:nvPr>
        </p:nvSpPr>
        <p:spPr/>
        <p:txBody>
          <a:bodyPr>
            <a:normAutofit fontScale="90000"/>
          </a:bodyPr>
          <a:lstStyle/>
          <a:p>
            <a:r>
              <a:rPr lang="en-US" dirty="0"/>
              <a:t>How Does COVID-19 Spread?</a:t>
            </a:r>
            <a:br>
              <a:rPr lang="en-US" dirty="0"/>
            </a:br>
            <a:endParaRPr lang="en-US" dirty="0"/>
          </a:p>
        </p:txBody>
      </p:sp>
      <p:sp>
        <p:nvSpPr>
          <p:cNvPr id="3" name="Content Placeholder 2">
            <a:extLst>
              <a:ext uri="{FF2B5EF4-FFF2-40B4-BE49-F238E27FC236}">
                <a16:creationId xmlns:a16="http://schemas.microsoft.com/office/drawing/2014/main" id="{6940E490-F51D-49C6-ACD5-280A85CE0F23}"/>
              </a:ext>
            </a:extLst>
          </p:cNvPr>
          <p:cNvSpPr>
            <a:spLocks noGrp="1"/>
          </p:cNvSpPr>
          <p:nvPr>
            <p:ph sz="quarter" idx="10"/>
          </p:nvPr>
        </p:nvSpPr>
        <p:spPr>
          <a:xfrm>
            <a:off x="838199" y="1765773"/>
            <a:ext cx="5622985" cy="4437063"/>
          </a:xfrm>
        </p:spPr>
        <p:txBody>
          <a:bodyPr/>
          <a:lstStyle/>
          <a:p>
            <a:pPr>
              <a:lnSpc>
                <a:spcPct val="100000"/>
              </a:lnSpc>
              <a:spcBef>
                <a:spcPts val="0"/>
              </a:spcBef>
            </a:pPr>
            <a:r>
              <a:rPr lang="en-US" sz="2200" dirty="0"/>
              <a:t>COVID-19 spreads the same way the flu and other respiratory diseases spread:</a:t>
            </a:r>
          </a:p>
          <a:p>
            <a:pPr>
              <a:lnSpc>
                <a:spcPct val="100000"/>
              </a:lnSpc>
              <a:spcBef>
                <a:spcPts val="0"/>
              </a:spcBef>
            </a:pPr>
            <a:endParaRPr lang="en-US" sz="800" dirty="0"/>
          </a:p>
          <a:p>
            <a:pPr marL="457200" indent="-342900">
              <a:lnSpc>
                <a:spcPct val="100000"/>
              </a:lnSpc>
              <a:spcBef>
                <a:spcPts val="0"/>
              </a:spcBef>
              <a:buFont typeface="Arial" panose="020B0604020202020204" pitchFamily="34" charset="0"/>
              <a:buChar char="•"/>
            </a:pPr>
            <a:r>
              <a:rPr lang="en-US" sz="2200" dirty="0"/>
              <a:t>Through respiratory droplets produced when an infected person coughs or sneezes.</a:t>
            </a:r>
          </a:p>
          <a:p>
            <a:pPr marL="457200" indent="-342900">
              <a:lnSpc>
                <a:spcPct val="100000"/>
              </a:lnSpc>
              <a:spcBef>
                <a:spcPts val="0"/>
              </a:spcBef>
              <a:buFont typeface="Arial" panose="020B0604020202020204" pitchFamily="34" charset="0"/>
              <a:buChar char="•"/>
            </a:pPr>
            <a:r>
              <a:rPr lang="en-US" sz="2200" dirty="0"/>
              <a:t>These droplets can land in the mouths or noses of people who are nearby or possibly be inhaled into the lungs.</a:t>
            </a:r>
          </a:p>
          <a:p>
            <a:pPr marL="457200" indent="-342900">
              <a:lnSpc>
                <a:spcPct val="100000"/>
              </a:lnSpc>
              <a:spcBef>
                <a:spcPts val="0"/>
              </a:spcBef>
              <a:buFont typeface="Arial" panose="020B0604020202020204" pitchFamily="34" charset="0"/>
              <a:buChar char="•"/>
            </a:pPr>
            <a:r>
              <a:rPr lang="en-US" sz="2200" dirty="0"/>
              <a:t>Between people who are in close contact with one another (within about 6 feet).</a:t>
            </a:r>
          </a:p>
          <a:p>
            <a:pPr>
              <a:lnSpc>
                <a:spcPct val="100000"/>
              </a:lnSpc>
              <a:spcBef>
                <a:spcPts val="0"/>
              </a:spcBef>
            </a:pPr>
            <a:endParaRPr lang="en-US" dirty="0"/>
          </a:p>
          <a:p>
            <a:pPr>
              <a:lnSpc>
                <a:spcPct val="108000"/>
              </a:lnSpc>
              <a:spcBef>
                <a:spcPts val="0"/>
              </a:spcBef>
            </a:pPr>
            <a:endParaRPr lang="en-US" dirty="0"/>
          </a:p>
          <a:p>
            <a:endParaRPr lang="en-US" dirty="0"/>
          </a:p>
        </p:txBody>
      </p:sp>
      <p:pic>
        <p:nvPicPr>
          <p:cNvPr id="6" name="Picture 5">
            <a:extLst>
              <a:ext uri="{FF2B5EF4-FFF2-40B4-BE49-F238E27FC236}">
                <a16:creationId xmlns:a16="http://schemas.microsoft.com/office/drawing/2014/main" id="{A122F8D5-253D-496B-B3FA-0BB46EEB538B}"/>
              </a:ext>
            </a:extLst>
          </p:cNvPr>
          <p:cNvPicPr>
            <a:picLocks noChangeAspect="1"/>
          </p:cNvPicPr>
          <p:nvPr/>
        </p:nvPicPr>
        <p:blipFill>
          <a:blip r:embed="rId2"/>
          <a:stretch>
            <a:fillRect/>
          </a:stretch>
        </p:blipFill>
        <p:spPr>
          <a:xfrm>
            <a:off x="8128240" y="1798990"/>
            <a:ext cx="2041045" cy="1780408"/>
          </a:xfrm>
          <a:prstGeom prst="rect">
            <a:avLst/>
          </a:prstGeom>
        </p:spPr>
      </p:pic>
      <p:grpSp>
        <p:nvGrpSpPr>
          <p:cNvPr id="7" name="Group 6">
            <a:extLst>
              <a:ext uri="{FF2B5EF4-FFF2-40B4-BE49-F238E27FC236}">
                <a16:creationId xmlns:a16="http://schemas.microsoft.com/office/drawing/2014/main" id="{3D85C41A-0770-4C86-B374-F6731A25C357}"/>
              </a:ext>
            </a:extLst>
          </p:cNvPr>
          <p:cNvGrpSpPr/>
          <p:nvPr/>
        </p:nvGrpSpPr>
        <p:grpSpPr>
          <a:xfrm>
            <a:off x="7876816" y="3846280"/>
            <a:ext cx="3039462" cy="1800225"/>
            <a:chOff x="8247752" y="4053315"/>
            <a:chExt cx="3039462" cy="1800225"/>
          </a:xfrm>
        </p:grpSpPr>
        <p:pic>
          <p:nvPicPr>
            <p:cNvPr id="4" name="Picture 3">
              <a:extLst>
                <a:ext uri="{FF2B5EF4-FFF2-40B4-BE49-F238E27FC236}">
                  <a16:creationId xmlns:a16="http://schemas.microsoft.com/office/drawing/2014/main" id="{C2B780C4-CB02-4C12-A54A-58F48BD472F2}"/>
                </a:ext>
              </a:extLst>
            </p:cNvPr>
            <p:cNvPicPr>
              <a:picLocks noChangeAspect="1"/>
            </p:cNvPicPr>
            <p:nvPr/>
          </p:nvPicPr>
          <p:blipFill>
            <a:blip r:embed="rId3"/>
            <a:stretch>
              <a:fillRect/>
            </a:stretch>
          </p:blipFill>
          <p:spPr>
            <a:xfrm>
              <a:off x="8247752" y="4301662"/>
              <a:ext cx="2526641" cy="1477847"/>
            </a:xfrm>
            <a:prstGeom prst="rect">
              <a:avLst/>
            </a:prstGeom>
          </p:spPr>
        </p:pic>
        <p:pic>
          <p:nvPicPr>
            <p:cNvPr id="5" name="Picture 4">
              <a:extLst>
                <a:ext uri="{FF2B5EF4-FFF2-40B4-BE49-F238E27FC236}">
                  <a16:creationId xmlns:a16="http://schemas.microsoft.com/office/drawing/2014/main" id="{4FE83CC7-444A-4870-8A84-7444B53FD3D7}"/>
                </a:ext>
              </a:extLst>
            </p:cNvPr>
            <p:cNvPicPr>
              <a:picLocks noChangeAspect="1"/>
            </p:cNvPicPr>
            <p:nvPr/>
          </p:nvPicPr>
          <p:blipFill>
            <a:blip r:embed="rId4"/>
            <a:stretch>
              <a:fillRect/>
            </a:stretch>
          </p:blipFill>
          <p:spPr>
            <a:xfrm>
              <a:off x="10687139" y="4053315"/>
              <a:ext cx="600075" cy="1800225"/>
            </a:xfrm>
            <a:prstGeom prst="rect">
              <a:avLst/>
            </a:prstGeom>
          </p:spPr>
        </p:pic>
      </p:grpSp>
    </p:spTree>
    <p:extLst>
      <p:ext uri="{BB962C8B-B14F-4D97-AF65-F5344CB8AC3E}">
        <p14:creationId xmlns:p14="http://schemas.microsoft.com/office/powerpoint/2010/main" val="388487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3E32-3310-4BC5-ADBC-911DD12FAD44}"/>
              </a:ext>
            </a:extLst>
          </p:cNvPr>
          <p:cNvSpPr>
            <a:spLocks noGrp="1"/>
          </p:cNvSpPr>
          <p:nvPr>
            <p:ph type="title"/>
          </p:nvPr>
        </p:nvSpPr>
        <p:spPr/>
        <p:txBody>
          <a:bodyPr>
            <a:normAutofit fontScale="90000"/>
          </a:bodyPr>
          <a:lstStyle/>
          <a:p>
            <a:r>
              <a:rPr lang="en-US" dirty="0"/>
              <a:t>What are the Symptoms of COVID-19?</a:t>
            </a:r>
          </a:p>
        </p:txBody>
      </p:sp>
      <p:sp>
        <p:nvSpPr>
          <p:cNvPr id="3" name="Content Placeholder 2">
            <a:extLst>
              <a:ext uri="{FF2B5EF4-FFF2-40B4-BE49-F238E27FC236}">
                <a16:creationId xmlns:a16="http://schemas.microsoft.com/office/drawing/2014/main" id="{01CD9A59-5B51-453D-9F33-1057B6137740}"/>
              </a:ext>
            </a:extLst>
          </p:cNvPr>
          <p:cNvSpPr>
            <a:spLocks noGrp="1"/>
          </p:cNvSpPr>
          <p:nvPr>
            <p:ph sz="quarter" idx="10"/>
          </p:nvPr>
        </p:nvSpPr>
        <p:spPr>
          <a:xfrm>
            <a:off x="838200" y="1635745"/>
            <a:ext cx="9461740" cy="4437063"/>
          </a:xfrm>
        </p:spPr>
        <p:txBody>
          <a:bodyPr/>
          <a:lstStyle/>
          <a:p>
            <a:r>
              <a:rPr lang="en-US" sz="2200" dirty="0"/>
              <a:t>Symptoms of COVID-19 are:</a:t>
            </a:r>
          </a:p>
          <a:p>
            <a:pPr marL="457200" indent="-342900">
              <a:lnSpc>
                <a:spcPct val="100000"/>
              </a:lnSpc>
              <a:spcBef>
                <a:spcPts val="0"/>
              </a:spcBef>
              <a:buFont typeface="Arial" panose="020B0604020202020204" pitchFamily="34" charset="0"/>
              <a:buChar char="•"/>
            </a:pPr>
            <a:r>
              <a:rPr lang="en-US" sz="2200" dirty="0"/>
              <a:t>Fever</a:t>
            </a:r>
          </a:p>
          <a:p>
            <a:pPr marL="457200" indent="-342900">
              <a:lnSpc>
                <a:spcPct val="100000"/>
              </a:lnSpc>
              <a:spcBef>
                <a:spcPts val="0"/>
              </a:spcBef>
              <a:buFont typeface="Arial" panose="020B0604020202020204" pitchFamily="34" charset="0"/>
              <a:buChar char="•"/>
            </a:pPr>
            <a:r>
              <a:rPr lang="en-US" sz="2200" dirty="0"/>
              <a:t>Cough </a:t>
            </a:r>
          </a:p>
          <a:p>
            <a:pPr marL="457200" indent="-342900">
              <a:lnSpc>
                <a:spcPct val="100000"/>
              </a:lnSpc>
              <a:spcBef>
                <a:spcPts val="0"/>
              </a:spcBef>
              <a:buFont typeface="Arial" panose="020B0604020202020204" pitchFamily="34" charset="0"/>
              <a:buChar char="•"/>
            </a:pPr>
            <a:r>
              <a:rPr lang="en-US" sz="2200" dirty="0"/>
              <a:t>Shortness of breath</a:t>
            </a:r>
          </a:p>
          <a:p>
            <a:r>
              <a:rPr lang="en-US" sz="2200" dirty="0"/>
              <a:t>Symptoms appear </a:t>
            </a:r>
            <a:r>
              <a:rPr lang="en-US" sz="2200" b="1" dirty="0"/>
              <a:t>2 to 14 days </a:t>
            </a:r>
            <a:r>
              <a:rPr lang="en-US" sz="2200" dirty="0"/>
              <a:t>after exposure. The average incubation period of COVID-19 is reported to be about </a:t>
            </a:r>
            <a:r>
              <a:rPr lang="en-US" sz="2200" b="1" dirty="0"/>
              <a:t>5 days</a:t>
            </a:r>
            <a:r>
              <a:rPr lang="en-US" sz="2200" dirty="0"/>
              <a:t>.  </a:t>
            </a:r>
          </a:p>
          <a:p>
            <a:r>
              <a:rPr lang="en-US" sz="2200" b="1" dirty="0">
                <a:solidFill>
                  <a:srgbClr val="FF0000"/>
                </a:solidFill>
              </a:rPr>
              <a:t>Eighty percent of patients with confirmed COVID-19 have mild symptoms.</a:t>
            </a:r>
            <a:r>
              <a:rPr lang="en-US" sz="2200" dirty="0">
                <a:solidFill>
                  <a:srgbClr val="FF0000"/>
                </a:solidFill>
              </a:rPr>
              <a:t> </a:t>
            </a:r>
          </a:p>
          <a:p>
            <a:r>
              <a:rPr lang="en-US" sz="2200" dirty="0"/>
              <a:t>In very severe cases, patients with COVID-19 have developed pneumonia in both lungs. In some cases, COVID-19 can be fatal</a:t>
            </a:r>
            <a:r>
              <a:rPr lang="en-US" dirty="0"/>
              <a:t>.</a:t>
            </a:r>
          </a:p>
          <a:p>
            <a:endParaRPr lang="en-US" dirty="0"/>
          </a:p>
        </p:txBody>
      </p:sp>
    </p:spTree>
    <p:extLst>
      <p:ext uri="{BB962C8B-B14F-4D97-AF65-F5344CB8AC3E}">
        <p14:creationId xmlns:p14="http://schemas.microsoft.com/office/powerpoint/2010/main" val="307392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CC12-3E38-44F0-80C2-81310E4A6452}"/>
              </a:ext>
            </a:extLst>
          </p:cNvPr>
          <p:cNvSpPr>
            <a:spLocks noGrp="1"/>
          </p:cNvSpPr>
          <p:nvPr>
            <p:ph type="title"/>
          </p:nvPr>
        </p:nvSpPr>
        <p:spPr/>
        <p:txBody>
          <a:bodyPr>
            <a:normAutofit fontScale="90000"/>
          </a:bodyPr>
          <a:lstStyle/>
          <a:p>
            <a:r>
              <a:rPr lang="en-US" dirty="0"/>
              <a:t>How Can COVID-19 Infection be Prevented?</a:t>
            </a:r>
          </a:p>
        </p:txBody>
      </p:sp>
      <p:sp>
        <p:nvSpPr>
          <p:cNvPr id="3" name="Content Placeholder 2">
            <a:extLst>
              <a:ext uri="{FF2B5EF4-FFF2-40B4-BE49-F238E27FC236}">
                <a16:creationId xmlns:a16="http://schemas.microsoft.com/office/drawing/2014/main" id="{B2A65439-D2F9-4D30-A582-426C22DAD1D1}"/>
              </a:ext>
            </a:extLst>
          </p:cNvPr>
          <p:cNvSpPr>
            <a:spLocks noGrp="1"/>
          </p:cNvSpPr>
          <p:nvPr>
            <p:ph sz="quarter" idx="10"/>
          </p:nvPr>
        </p:nvSpPr>
        <p:spPr>
          <a:xfrm>
            <a:off x="870757" y="1652858"/>
            <a:ext cx="6128657" cy="3952216"/>
          </a:xfrm>
        </p:spPr>
        <p:txBody>
          <a:bodyPr/>
          <a:lstStyle/>
          <a:p>
            <a:pPr lvl="0"/>
            <a:r>
              <a:rPr lang="en-US" sz="2000" dirty="0"/>
              <a:t>Wash your hands often with soap and warm water for at least 20 seconds - use an alcohol-based hand sanitizer if soap and water are not available.</a:t>
            </a:r>
          </a:p>
          <a:p>
            <a:pPr lvl="0"/>
            <a:r>
              <a:rPr lang="en-US" sz="2000" dirty="0"/>
              <a:t>Avoid touching your eyes, nose and mouth with unwashed hands.</a:t>
            </a:r>
          </a:p>
          <a:p>
            <a:pPr lvl="0"/>
            <a:r>
              <a:rPr lang="en-US" sz="2000" dirty="0"/>
              <a:t>Cover your cough or sneeze with a tissue, then throw the tissue in the trash.</a:t>
            </a:r>
          </a:p>
          <a:p>
            <a:pPr lvl="0"/>
            <a:r>
              <a:rPr lang="en-US" sz="2000" dirty="0"/>
              <a:t>Stay home if you’re sick.</a:t>
            </a:r>
          </a:p>
          <a:p>
            <a:pPr lvl="0"/>
            <a:r>
              <a:rPr lang="en-US" sz="2000" dirty="0"/>
              <a:t>Avoid close contact with people who are sick.</a:t>
            </a:r>
          </a:p>
          <a:p>
            <a:r>
              <a:rPr lang="en-US" sz="2000" b="1" dirty="0">
                <a:solidFill>
                  <a:srgbClr val="FF0000"/>
                </a:solidFill>
              </a:rPr>
              <a:t>Get a flu shot!  </a:t>
            </a:r>
            <a:r>
              <a:rPr lang="en-US" sz="2000" dirty="0"/>
              <a:t>A flu shot won’t protect against COVID-19, but if you do get the flu, your symptoms will be less severe, easing the burden on health care facilities.</a:t>
            </a:r>
          </a:p>
          <a:p>
            <a:pPr lvl="0"/>
            <a:endParaRPr lang="en-US" sz="2200" dirty="0"/>
          </a:p>
          <a:p>
            <a:endParaRPr lang="en-US" dirty="0"/>
          </a:p>
        </p:txBody>
      </p:sp>
      <p:grpSp>
        <p:nvGrpSpPr>
          <p:cNvPr id="6" name="Group 5">
            <a:extLst>
              <a:ext uri="{FF2B5EF4-FFF2-40B4-BE49-F238E27FC236}">
                <a16:creationId xmlns:a16="http://schemas.microsoft.com/office/drawing/2014/main" id="{473691B1-EFDA-4B49-9C8C-9AD8B784A6F3}"/>
              </a:ext>
            </a:extLst>
          </p:cNvPr>
          <p:cNvGrpSpPr/>
          <p:nvPr/>
        </p:nvGrpSpPr>
        <p:grpSpPr>
          <a:xfrm>
            <a:off x="8256915" y="1629075"/>
            <a:ext cx="2260121" cy="1483743"/>
            <a:chOff x="7998123" y="1595195"/>
            <a:chExt cx="2260121" cy="1483743"/>
          </a:xfrm>
        </p:grpSpPr>
        <p:sp>
          <p:nvSpPr>
            <p:cNvPr id="4" name="Speech Bubble: Rectangle with Corners Rounded 3">
              <a:extLst>
                <a:ext uri="{FF2B5EF4-FFF2-40B4-BE49-F238E27FC236}">
                  <a16:creationId xmlns:a16="http://schemas.microsoft.com/office/drawing/2014/main" id="{1D0D432A-A0B8-46B5-ADA6-DF96B51EBC2E}"/>
                </a:ext>
              </a:extLst>
            </p:cNvPr>
            <p:cNvSpPr/>
            <p:nvPr/>
          </p:nvSpPr>
          <p:spPr>
            <a:xfrm rot="5400000">
              <a:off x="8386312" y="1207006"/>
              <a:ext cx="1483743" cy="2260121"/>
            </a:xfrm>
            <a:prstGeom prst="wedgeRoundRectCallou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TextBox 4">
              <a:extLst>
                <a:ext uri="{FF2B5EF4-FFF2-40B4-BE49-F238E27FC236}">
                  <a16:creationId xmlns:a16="http://schemas.microsoft.com/office/drawing/2014/main" id="{110268E9-36D3-492F-9C6C-1DBCDAF46322}"/>
                </a:ext>
              </a:extLst>
            </p:cNvPr>
            <p:cNvSpPr txBox="1"/>
            <p:nvPr/>
          </p:nvSpPr>
          <p:spPr>
            <a:xfrm>
              <a:off x="8298611" y="1736903"/>
              <a:ext cx="1959633" cy="1200329"/>
            </a:xfrm>
            <a:prstGeom prst="rect">
              <a:avLst/>
            </a:prstGeom>
            <a:noFill/>
          </p:spPr>
          <p:txBody>
            <a:bodyPr wrap="square" rtlCol="0">
              <a:spAutoFit/>
            </a:bodyPr>
            <a:lstStyle/>
            <a:p>
              <a:r>
                <a:rPr lang="en-US" dirty="0">
                  <a:solidFill>
                    <a:srgbClr val="FF0000"/>
                  </a:solidFill>
                  <a:latin typeface="Segoe UI" panose="020B0502040204020203" pitchFamily="34" charset="0"/>
                  <a:cs typeface="Segoe UI" panose="020B0502040204020203" pitchFamily="34" charset="0"/>
                </a:rPr>
                <a:t>Sing “Happy Birthday” two times through as you’re washing.</a:t>
              </a:r>
            </a:p>
          </p:txBody>
        </p:sp>
      </p:grpSp>
      <p:pic>
        <p:nvPicPr>
          <p:cNvPr id="7" name="Picture 6">
            <a:extLst>
              <a:ext uri="{FF2B5EF4-FFF2-40B4-BE49-F238E27FC236}">
                <a16:creationId xmlns:a16="http://schemas.microsoft.com/office/drawing/2014/main" id="{04941450-F264-4090-A696-5E846C070165}"/>
              </a:ext>
            </a:extLst>
          </p:cNvPr>
          <p:cNvPicPr>
            <a:picLocks noChangeAspect="1"/>
          </p:cNvPicPr>
          <p:nvPr/>
        </p:nvPicPr>
        <p:blipFill>
          <a:blip r:embed="rId3"/>
          <a:stretch>
            <a:fillRect/>
          </a:stretch>
        </p:blipFill>
        <p:spPr>
          <a:xfrm>
            <a:off x="8209521" y="3429000"/>
            <a:ext cx="2159564" cy="2550260"/>
          </a:xfrm>
          <a:prstGeom prst="rect">
            <a:avLst/>
          </a:prstGeom>
        </p:spPr>
      </p:pic>
    </p:spTree>
    <p:extLst>
      <p:ext uri="{BB962C8B-B14F-4D97-AF65-F5344CB8AC3E}">
        <p14:creationId xmlns:p14="http://schemas.microsoft.com/office/powerpoint/2010/main" val="412792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4D3A-549C-47E9-A34D-D0C6B7D17DB8}"/>
              </a:ext>
            </a:extLst>
          </p:cNvPr>
          <p:cNvSpPr>
            <a:spLocks noGrp="1"/>
          </p:cNvSpPr>
          <p:nvPr>
            <p:ph type="title"/>
          </p:nvPr>
        </p:nvSpPr>
        <p:spPr/>
        <p:txBody>
          <a:bodyPr>
            <a:normAutofit fontScale="90000"/>
          </a:bodyPr>
          <a:lstStyle/>
          <a:p>
            <a:r>
              <a:rPr lang="en-US" dirty="0"/>
              <a:t>Where Have</a:t>
            </a:r>
            <a:r>
              <a:rPr lang="en-US" sz="4400" dirty="0">
                <a:solidFill>
                  <a:srgbClr val="FF0000"/>
                </a:solidFill>
              </a:rPr>
              <a:t> </a:t>
            </a:r>
            <a:r>
              <a:rPr lang="en-US" sz="4400" b="1" dirty="0">
                <a:solidFill>
                  <a:srgbClr val="FF0000"/>
                </a:solidFill>
              </a:rPr>
              <a:t>Your</a:t>
            </a:r>
            <a:r>
              <a:rPr lang="en-US" sz="4400" dirty="0">
                <a:solidFill>
                  <a:srgbClr val="FF0000"/>
                </a:solidFill>
              </a:rPr>
              <a:t> </a:t>
            </a:r>
            <a:r>
              <a:rPr lang="en-US" dirty="0"/>
              <a:t>Hands Been?</a:t>
            </a:r>
          </a:p>
        </p:txBody>
      </p:sp>
      <p:pic>
        <p:nvPicPr>
          <p:cNvPr id="4" name="Content Placeholder 3">
            <a:extLst>
              <a:ext uri="{FF2B5EF4-FFF2-40B4-BE49-F238E27FC236}">
                <a16:creationId xmlns:a16="http://schemas.microsoft.com/office/drawing/2014/main" id="{C3F07AD2-9850-4618-A35B-FCDDA657FA08}"/>
              </a:ext>
            </a:extLst>
          </p:cNvPr>
          <p:cNvPicPr>
            <a:picLocks noGrp="1" noChangeAspect="1"/>
          </p:cNvPicPr>
          <p:nvPr>
            <p:ph sz="quarter" idx="10"/>
          </p:nvPr>
        </p:nvPicPr>
        <p:blipFill>
          <a:blip r:embed="rId3"/>
          <a:stretch>
            <a:fillRect/>
          </a:stretch>
        </p:blipFill>
        <p:spPr>
          <a:xfrm>
            <a:off x="6096000" y="1831195"/>
            <a:ext cx="1975057" cy="1152456"/>
          </a:xfrm>
          <a:prstGeom prst="rect">
            <a:avLst/>
          </a:prstGeom>
        </p:spPr>
      </p:pic>
      <p:pic>
        <p:nvPicPr>
          <p:cNvPr id="8" name="Picture 7">
            <a:extLst>
              <a:ext uri="{FF2B5EF4-FFF2-40B4-BE49-F238E27FC236}">
                <a16:creationId xmlns:a16="http://schemas.microsoft.com/office/drawing/2014/main" id="{7FB1672D-B088-49D1-BEA2-138D383DEE02}"/>
              </a:ext>
            </a:extLst>
          </p:cNvPr>
          <p:cNvPicPr>
            <a:picLocks noChangeAspect="1"/>
          </p:cNvPicPr>
          <p:nvPr/>
        </p:nvPicPr>
        <p:blipFill>
          <a:blip r:embed="rId4"/>
          <a:stretch>
            <a:fillRect/>
          </a:stretch>
        </p:blipFill>
        <p:spPr>
          <a:xfrm>
            <a:off x="8925988" y="3556522"/>
            <a:ext cx="2053288" cy="1115248"/>
          </a:xfrm>
          <a:prstGeom prst="rect">
            <a:avLst/>
          </a:prstGeom>
        </p:spPr>
      </p:pic>
      <p:pic>
        <p:nvPicPr>
          <p:cNvPr id="10" name="Picture 9">
            <a:extLst>
              <a:ext uri="{FF2B5EF4-FFF2-40B4-BE49-F238E27FC236}">
                <a16:creationId xmlns:a16="http://schemas.microsoft.com/office/drawing/2014/main" id="{5E6CBCAB-D334-4FFA-AF6E-121094610856}"/>
              </a:ext>
            </a:extLst>
          </p:cNvPr>
          <p:cNvPicPr>
            <a:picLocks noChangeAspect="1"/>
          </p:cNvPicPr>
          <p:nvPr/>
        </p:nvPicPr>
        <p:blipFill>
          <a:blip r:embed="rId5"/>
          <a:stretch>
            <a:fillRect/>
          </a:stretch>
        </p:blipFill>
        <p:spPr>
          <a:xfrm>
            <a:off x="772738" y="1619844"/>
            <a:ext cx="2229299" cy="1568684"/>
          </a:xfrm>
          <a:prstGeom prst="rect">
            <a:avLst/>
          </a:prstGeom>
        </p:spPr>
      </p:pic>
      <p:pic>
        <p:nvPicPr>
          <p:cNvPr id="11" name="Picture 10">
            <a:extLst>
              <a:ext uri="{FF2B5EF4-FFF2-40B4-BE49-F238E27FC236}">
                <a16:creationId xmlns:a16="http://schemas.microsoft.com/office/drawing/2014/main" id="{D2C227F8-1854-4F11-B64B-B6788A765CB1}"/>
              </a:ext>
            </a:extLst>
          </p:cNvPr>
          <p:cNvPicPr>
            <a:picLocks noChangeAspect="1"/>
          </p:cNvPicPr>
          <p:nvPr/>
        </p:nvPicPr>
        <p:blipFill>
          <a:blip r:embed="rId6"/>
          <a:stretch>
            <a:fillRect/>
          </a:stretch>
        </p:blipFill>
        <p:spPr>
          <a:xfrm>
            <a:off x="3609210" y="1723307"/>
            <a:ext cx="2229299" cy="1617027"/>
          </a:xfrm>
          <a:prstGeom prst="rect">
            <a:avLst/>
          </a:prstGeom>
        </p:spPr>
      </p:pic>
      <p:pic>
        <p:nvPicPr>
          <p:cNvPr id="12" name="Picture 11">
            <a:extLst>
              <a:ext uri="{FF2B5EF4-FFF2-40B4-BE49-F238E27FC236}">
                <a16:creationId xmlns:a16="http://schemas.microsoft.com/office/drawing/2014/main" id="{FDCB9D14-98B0-4E69-9B85-CEF5EA332D45}"/>
              </a:ext>
            </a:extLst>
          </p:cNvPr>
          <p:cNvPicPr>
            <a:picLocks noChangeAspect="1"/>
          </p:cNvPicPr>
          <p:nvPr/>
        </p:nvPicPr>
        <p:blipFill>
          <a:blip r:embed="rId7"/>
          <a:stretch>
            <a:fillRect/>
          </a:stretch>
        </p:blipFill>
        <p:spPr>
          <a:xfrm>
            <a:off x="903861" y="3318012"/>
            <a:ext cx="1967054" cy="1466791"/>
          </a:xfrm>
          <a:prstGeom prst="rect">
            <a:avLst/>
          </a:prstGeom>
        </p:spPr>
      </p:pic>
      <p:pic>
        <p:nvPicPr>
          <p:cNvPr id="13" name="Picture 12">
            <a:extLst>
              <a:ext uri="{FF2B5EF4-FFF2-40B4-BE49-F238E27FC236}">
                <a16:creationId xmlns:a16="http://schemas.microsoft.com/office/drawing/2014/main" id="{B6ED35F6-64E0-4AD4-BEC9-72002EA6B8ED}"/>
              </a:ext>
            </a:extLst>
          </p:cNvPr>
          <p:cNvPicPr>
            <a:picLocks noChangeAspect="1"/>
          </p:cNvPicPr>
          <p:nvPr/>
        </p:nvPicPr>
        <p:blipFill>
          <a:blip r:embed="rId8"/>
          <a:stretch>
            <a:fillRect/>
          </a:stretch>
        </p:blipFill>
        <p:spPr>
          <a:xfrm>
            <a:off x="6441928" y="3444337"/>
            <a:ext cx="1975056" cy="2981698"/>
          </a:xfrm>
          <a:prstGeom prst="rect">
            <a:avLst/>
          </a:prstGeom>
        </p:spPr>
      </p:pic>
      <p:pic>
        <p:nvPicPr>
          <p:cNvPr id="14" name="Picture 13">
            <a:extLst>
              <a:ext uri="{FF2B5EF4-FFF2-40B4-BE49-F238E27FC236}">
                <a16:creationId xmlns:a16="http://schemas.microsoft.com/office/drawing/2014/main" id="{5BEAF787-6C8E-41D0-8D2D-6E66C0A7485E}"/>
              </a:ext>
            </a:extLst>
          </p:cNvPr>
          <p:cNvPicPr>
            <a:picLocks noChangeAspect="1"/>
          </p:cNvPicPr>
          <p:nvPr/>
        </p:nvPicPr>
        <p:blipFill>
          <a:blip r:embed="rId9"/>
          <a:stretch>
            <a:fillRect/>
          </a:stretch>
        </p:blipFill>
        <p:spPr>
          <a:xfrm>
            <a:off x="8328548" y="1649976"/>
            <a:ext cx="2463695" cy="1763688"/>
          </a:xfrm>
          <a:prstGeom prst="rect">
            <a:avLst/>
          </a:prstGeom>
        </p:spPr>
      </p:pic>
      <p:pic>
        <p:nvPicPr>
          <p:cNvPr id="15" name="Picture 14">
            <a:extLst>
              <a:ext uri="{FF2B5EF4-FFF2-40B4-BE49-F238E27FC236}">
                <a16:creationId xmlns:a16="http://schemas.microsoft.com/office/drawing/2014/main" id="{BCA8282E-2C52-4A1F-B17B-836723AA1690}"/>
              </a:ext>
            </a:extLst>
          </p:cNvPr>
          <p:cNvPicPr>
            <a:picLocks noChangeAspect="1"/>
          </p:cNvPicPr>
          <p:nvPr/>
        </p:nvPicPr>
        <p:blipFill>
          <a:blip r:embed="rId10"/>
          <a:stretch>
            <a:fillRect/>
          </a:stretch>
        </p:blipFill>
        <p:spPr>
          <a:xfrm>
            <a:off x="3726753" y="5489878"/>
            <a:ext cx="1538239" cy="1165860"/>
          </a:xfrm>
          <a:prstGeom prst="rect">
            <a:avLst/>
          </a:prstGeom>
        </p:spPr>
      </p:pic>
      <p:pic>
        <p:nvPicPr>
          <p:cNvPr id="16" name="Picture 15">
            <a:extLst>
              <a:ext uri="{FF2B5EF4-FFF2-40B4-BE49-F238E27FC236}">
                <a16:creationId xmlns:a16="http://schemas.microsoft.com/office/drawing/2014/main" id="{A09F2C98-FCD8-413B-95C3-5E08251F637B}"/>
              </a:ext>
            </a:extLst>
          </p:cNvPr>
          <p:cNvPicPr>
            <a:picLocks noChangeAspect="1"/>
          </p:cNvPicPr>
          <p:nvPr/>
        </p:nvPicPr>
        <p:blipFill>
          <a:blip r:embed="rId11"/>
          <a:stretch>
            <a:fillRect/>
          </a:stretch>
        </p:blipFill>
        <p:spPr>
          <a:xfrm>
            <a:off x="891909" y="4875363"/>
            <a:ext cx="1967054" cy="1969277"/>
          </a:xfrm>
          <a:prstGeom prst="rect">
            <a:avLst/>
          </a:prstGeom>
        </p:spPr>
      </p:pic>
      <p:pic>
        <p:nvPicPr>
          <p:cNvPr id="17" name="Picture 16">
            <a:extLst>
              <a:ext uri="{FF2B5EF4-FFF2-40B4-BE49-F238E27FC236}">
                <a16:creationId xmlns:a16="http://schemas.microsoft.com/office/drawing/2014/main" id="{E8484B8E-1401-42FD-B06C-24DA9E845BEC}"/>
              </a:ext>
            </a:extLst>
          </p:cNvPr>
          <p:cNvPicPr>
            <a:picLocks noChangeAspect="1"/>
          </p:cNvPicPr>
          <p:nvPr/>
        </p:nvPicPr>
        <p:blipFill>
          <a:blip r:embed="rId12"/>
          <a:stretch>
            <a:fillRect/>
          </a:stretch>
        </p:blipFill>
        <p:spPr>
          <a:xfrm>
            <a:off x="8689687" y="4775386"/>
            <a:ext cx="2525889" cy="1702033"/>
          </a:xfrm>
          <a:prstGeom prst="rect">
            <a:avLst/>
          </a:prstGeom>
        </p:spPr>
      </p:pic>
      <p:pic>
        <p:nvPicPr>
          <p:cNvPr id="18" name="Picture 17">
            <a:extLst>
              <a:ext uri="{FF2B5EF4-FFF2-40B4-BE49-F238E27FC236}">
                <a16:creationId xmlns:a16="http://schemas.microsoft.com/office/drawing/2014/main" id="{C07415D4-F339-485C-896D-92BDE6E90364}"/>
              </a:ext>
            </a:extLst>
          </p:cNvPr>
          <p:cNvPicPr>
            <a:picLocks noChangeAspect="1"/>
          </p:cNvPicPr>
          <p:nvPr/>
        </p:nvPicPr>
        <p:blipFill>
          <a:blip r:embed="rId13"/>
          <a:stretch>
            <a:fillRect/>
          </a:stretch>
        </p:blipFill>
        <p:spPr>
          <a:xfrm>
            <a:off x="3133828" y="3518438"/>
            <a:ext cx="2905780" cy="1829836"/>
          </a:xfrm>
          <a:prstGeom prst="rect">
            <a:avLst/>
          </a:prstGeom>
        </p:spPr>
      </p:pic>
    </p:spTree>
    <p:extLst>
      <p:ext uri="{BB962C8B-B14F-4D97-AF65-F5344CB8AC3E}">
        <p14:creationId xmlns:p14="http://schemas.microsoft.com/office/powerpoint/2010/main" val="39293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par>
                                <p:cTn id="23" presetID="21"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par>
                                <p:cTn id="26" presetID="21" presetClass="entr" presetSubtype="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par>
                                <p:cTn id="29" presetID="21"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000"/>
                                        <p:tgtEl>
                                          <p:spTgt spid="15"/>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par>
                                <p:cTn id="35" presetID="21" presetClass="entr" presetSubtype="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87E5-7DA8-4B82-9E49-8937AE627D22}"/>
              </a:ext>
            </a:extLst>
          </p:cNvPr>
          <p:cNvSpPr>
            <a:spLocks noGrp="1"/>
          </p:cNvSpPr>
          <p:nvPr>
            <p:ph type="title"/>
          </p:nvPr>
        </p:nvSpPr>
        <p:spPr>
          <a:xfrm>
            <a:off x="838200" y="785190"/>
            <a:ext cx="10515600" cy="608895"/>
          </a:xfrm>
          <a:prstGeom prst="rect">
            <a:avLst/>
          </a:prstGeom>
        </p:spPr>
        <p:txBody>
          <a:bodyPr>
            <a:normAutofit/>
          </a:bodyPr>
          <a:lstStyle/>
          <a:p>
            <a:r>
              <a:rPr lang="en-US" sz="3700" kern="1200" baseline="0" dirty="0">
                <a:latin typeface="Segoe UI" panose="020B0502040204020203" pitchFamily="34" charset="0"/>
                <a:ea typeface="+mj-ea"/>
                <a:cs typeface="Segoe UI" panose="020B0502040204020203" pitchFamily="34" charset="0"/>
              </a:rPr>
              <a:t>How Can COVID-19 Infection be Prevented?</a:t>
            </a:r>
          </a:p>
        </p:txBody>
      </p:sp>
      <p:pic>
        <p:nvPicPr>
          <p:cNvPr id="3" name="Picture 2">
            <a:extLst>
              <a:ext uri="{FF2B5EF4-FFF2-40B4-BE49-F238E27FC236}">
                <a16:creationId xmlns:a16="http://schemas.microsoft.com/office/drawing/2014/main" id="{AB1DAF5A-D7D5-442F-9727-507D96060280}"/>
              </a:ext>
            </a:extLst>
          </p:cNvPr>
          <p:cNvPicPr>
            <a:picLocks noChangeAspect="1"/>
          </p:cNvPicPr>
          <p:nvPr/>
        </p:nvPicPr>
        <p:blipFill rotWithShape="1">
          <a:blip r:embed="rId2"/>
          <a:srcRect l="23471" r="7108" b="3"/>
          <a:stretch/>
        </p:blipFill>
        <p:spPr>
          <a:xfrm>
            <a:off x="6625652" y="1648919"/>
            <a:ext cx="4728148" cy="4512038"/>
          </a:xfrm>
          <a:prstGeom prst="rect">
            <a:avLst/>
          </a:prstGeom>
          <a:noFill/>
        </p:spPr>
      </p:pic>
      <p:sp>
        <p:nvSpPr>
          <p:cNvPr id="4" name="Rectangle 3">
            <a:extLst>
              <a:ext uri="{FF2B5EF4-FFF2-40B4-BE49-F238E27FC236}">
                <a16:creationId xmlns:a16="http://schemas.microsoft.com/office/drawing/2014/main" id="{95682553-1D76-45AB-BC2B-2A106580D566}"/>
              </a:ext>
            </a:extLst>
          </p:cNvPr>
          <p:cNvSpPr/>
          <p:nvPr/>
        </p:nvSpPr>
        <p:spPr>
          <a:xfrm>
            <a:off x="838200" y="1648919"/>
            <a:ext cx="4728148" cy="4512038"/>
          </a:xfrm>
          <a:prstGeom prst="rect">
            <a:avLst/>
          </a:prstGeom>
        </p:spPr>
        <p:txBody>
          <a:bodyPr>
            <a:normAutofit/>
          </a:bodyPr>
          <a:lstStyle/>
          <a:p>
            <a:pPr>
              <a:lnSpc>
                <a:spcPct val="90000"/>
              </a:lnSpc>
              <a:spcBef>
                <a:spcPts val="1000"/>
              </a:spcBef>
            </a:pPr>
            <a:r>
              <a:rPr lang="en-US" sz="2000" kern="1200" baseline="0" dirty="0">
                <a:latin typeface="Segoe UI" panose="020B0502040204020203" pitchFamily="34" charset="0"/>
                <a:ea typeface="+mn-ea"/>
                <a:cs typeface="Segoe UI" panose="020B0502040204020203" pitchFamily="34" charset="0"/>
              </a:rPr>
              <a:t>Clean frequently touched surfaces and objects daily (e.g., tables, countertops, light switches, doorknobs, cabinet handles) using regular household cleaning products and water.</a:t>
            </a:r>
          </a:p>
          <a:p>
            <a:pPr>
              <a:lnSpc>
                <a:spcPct val="90000"/>
              </a:lnSpc>
              <a:spcBef>
                <a:spcPts val="1000"/>
              </a:spcBef>
            </a:pPr>
            <a:endParaRPr lang="en-US" sz="1200" kern="1200" baseline="0" dirty="0">
              <a:latin typeface="Segoe UI" panose="020B0502040204020203" pitchFamily="34" charset="0"/>
              <a:ea typeface="+mn-ea"/>
              <a:cs typeface="Segoe UI" panose="020B0502040204020203" pitchFamily="34" charset="0"/>
            </a:endParaRPr>
          </a:p>
          <a:p>
            <a:pPr>
              <a:lnSpc>
                <a:spcPct val="90000"/>
              </a:lnSpc>
              <a:spcBef>
                <a:spcPts val="1000"/>
              </a:spcBef>
            </a:pPr>
            <a:r>
              <a:rPr lang="en-US" sz="2000" kern="1200" baseline="0" dirty="0">
                <a:latin typeface="Segoe UI" panose="020B0502040204020203" pitchFamily="34" charset="0"/>
                <a:ea typeface="+mn-ea"/>
                <a:cs typeface="Segoe UI" panose="020B0502040204020203" pitchFamily="34" charset="0"/>
              </a:rPr>
              <a:t>Clean your electronic devices (phones, tablets, laptops, keyboards) with approved wipes or cleaning products.</a:t>
            </a:r>
          </a:p>
          <a:p>
            <a:pPr>
              <a:lnSpc>
                <a:spcPct val="90000"/>
              </a:lnSpc>
              <a:spcBef>
                <a:spcPts val="1000"/>
              </a:spcBef>
            </a:pPr>
            <a:endParaRPr lang="en-US" sz="1200" kern="1200" baseline="0" dirty="0">
              <a:latin typeface="Segoe UI" panose="020B0502040204020203" pitchFamily="34" charset="0"/>
              <a:ea typeface="+mn-ea"/>
              <a:cs typeface="Segoe UI" panose="020B0502040204020203" pitchFamily="34" charset="0"/>
            </a:endParaRPr>
          </a:p>
          <a:p>
            <a:pPr>
              <a:lnSpc>
                <a:spcPct val="90000"/>
              </a:lnSpc>
              <a:spcBef>
                <a:spcPts val="1000"/>
              </a:spcBef>
            </a:pPr>
            <a:r>
              <a:rPr lang="en-US" sz="2000" kern="1200" baseline="0" dirty="0">
                <a:latin typeface="Segoe UI" panose="020B0502040204020203" pitchFamily="34" charset="0"/>
                <a:ea typeface="+mn-ea"/>
                <a:cs typeface="Segoe UI" panose="020B0502040204020203" pitchFamily="34" charset="0"/>
              </a:rPr>
              <a:t>Always follow the manufacturer’s instructions for all cleaning and disinfection products.</a:t>
            </a:r>
            <a:endParaRPr lang="en-US" sz="2000" b="0" i="0" kern="1200" baseline="0" dirty="0">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41761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F6EC-239A-4CC7-A455-4744E8FDDF42}"/>
              </a:ext>
            </a:extLst>
          </p:cNvPr>
          <p:cNvSpPr>
            <a:spLocks noGrp="1"/>
          </p:cNvSpPr>
          <p:nvPr>
            <p:ph type="title"/>
          </p:nvPr>
        </p:nvSpPr>
        <p:spPr>
          <a:xfrm>
            <a:off x="838200" y="785190"/>
            <a:ext cx="10515600" cy="608895"/>
          </a:xfrm>
          <a:prstGeom prst="rect">
            <a:avLst/>
          </a:prstGeom>
        </p:spPr>
        <p:txBody>
          <a:bodyPr>
            <a:normAutofit/>
          </a:bodyPr>
          <a:lstStyle/>
          <a:p>
            <a:r>
              <a:rPr lang="en-US" sz="3700" dirty="0"/>
              <a:t>Should I Be Tested for COVID-19?</a:t>
            </a:r>
          </a:p>
        </p:txBody>
      </p:sp>
      <p:sp>
        <p:nvSpPr>
          <p:cNvPr id="3" name="Content Placeholder 2">
            <a:extLst>
              <a:ext uri="{FF2B5EF4-FFF2-40B4-BE49-F238E27FC236}">
                <a16:creationId xmlns:a16="http://schemas.microsoft.com/office/drawing/2014/main" id="{4E878B3B-FFF2-427E-8AF9-F5BBF55D9806}"/>
              </a:ext>
            </a:extLst>
          </p:cNvPr>
          <p:cNvSpPr>
            <a:spLocks noGrp="1"/>
          </p:cNvSpPr>
          <p:nvPr>
            <p:ph sz="half" idx="2"/>
          </p:nvPr>
        </p:nvSpPr>
        <p:spPr>
          <a:xfrm>
            <a:off x="6625652" y="1648919"/>
            <a:ext cx="4728148" cy="4512038"/>
          </a:xfrm>
          <a:prstGeom prst="rect">
            <a:avLst/>
          </a:prstGeom>
        </p:spPr>
        <p:txBody>
          <a:bodyPr>
            <a:noAutofit/>
          </a:bodyPr>
          <a:lstStyle/>
          <a:p>
            <a:r>
              <a:rPr lang="en-US" b="1" dirty="0"/>
              <a:t>Call your healthcare provider if:</a:t>
            </a:r>
          </a:p>
          <a:p>
            <a:pPr marL="457200" indent="-342900">
              <a:buFont typeface="Arial" panose="020B0604020202020204" pitchFamily="34" charset="0"/>
              <a:buChar char="•"/>
            </a:pPr>
            <a:r>
              <a:rPr lang="en-US" dirty="0"/>
              <a:t>You feel sick with fever, cough or difficulty breathing.</a:t>
            </a:r>
          </a:p>
          <a:p>
            <a:pPr marL="457200" indent="-342900">
              <a:buFont typeface="Arial" panose="020B0604020202020204" pitchFamily="34" charset="0"/>
              <a:buChar char="•"/>
            </a:pPr>
            <a:r>
              <a:rPr lang="en-US" dirty="0"/>
              <a:t>You have been in close contact with a person known to have COVID-19.</a:t>
            </a:r>
          </a:p>
          <a:p>
            <a:pPr marL="457200" indent="-342900">
              <a:buFont typeface="Arial" panose="020B0604020202020204" pitchFamily="34" charset="0"/>
              <a:buChar char="•"/>
            </a:pPr>
            <a:r>
              <a:rPr lang="en-US" dirty="0"/>
              <a:t>You recently traveled from an area with ongoing spread of COVID-19.</a:t>
            </a:r>
          </a:p>
          <a:p>
            <a:r>
              <a:rPr lang="en-US" dirty="0"/>
              <a:t>Your healthcare provider will work with Public Health to determine if you need to be tested for COVID-19.</a:t>
            </a:r>
          </a:p>
          <a:p>
            <a:r>
              <a:rPr lang="en-US" dirty="0"/>
              <a:t>People who think they may have been exposed to COVID-19 </a:t>
            </a:r>
            <a:r>
              <a:rPr lang="en-US" dirty="0">
                <a:solidFill>
                  <a:srgbClr val="FF0000"/>
                </a:solidFill>
              </a:rPr>
              <a:t>must call their healthcare provider before going to a provider’s office, emergency department or urgent care. </a:t>
            </a:r>
          </a:p>
        </p:txBody>
      </p:sp>
      <p:pic>
        <p:nvPicPr>
          <p:cNvPr id="4" name="Picture 3">
            <a:extLst>
              <a:ext uri="{FF2B5EF4-FFF2-40B4-BE49-F238E27FC236}">
                <a16:creationId xmlns:a16="http://schemas.microsoft.com/office/drawing/2014/main" id="{EC078AF7-1B0A-4DA5-801B-DB8BCFB03C7B}"/>
              </a:ext>
            </a:extLst>
          </p:cNvPr>
          <p:cNvPicPr>
            <a:picLocks noChangeAspect="1"/>
          </p:cNvPicPr>
          <p:nvPr/>
        </p:nvPicPr>
        <p:blipFill rotWithShape="1">
          <a:blip r:embed="rId2"/>
          <a:srcRect l="6965" r="23352" b="3"/>
          <a:stretch/>
        </p:blipFill>
        <p:spPr>
          <a:xfrm>
            <a:off x="838200" y="1966219"/>
            <a:ext cx="4395651" cy="4194738"/>
          </a:xfrm>
          <a:prstGeom prst="rect">
            <a:avLst/>
          </a:prstGeom>
          <a:noFill/>
        </p:spPr>
      </p:pic>
    </p:spTree>
    <p:extLst>
      <p:ext uri="{BB962C8B-B14F-4D97-AF65-F5344CB8AC3E}">
        <p14:creationId xmlns:p14="http://schemas.microsoft.com/office/powerpoint/2010/main" val="3557957575"/>
      </p:ext>
    </p:extLst>
  </p:cSld>
  <p:clrMapOvr>
    <a:masterClrMapping/>
  </p:clrMapOvr>
</p:sld>
</file>

<file path=ppt/theme/theme1.xml><?xml version="1.0" encoding="utf-8"?>
<a:theme xmlns:a="http://schemas.openxmlformats.org/drawingml/2006/main" name="Final DPH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DPH Theme" id="{E1CCD909-0D60-49BD-A0F7-5463BC2A0010}" vid="{91C0C1DB-AF6D-4B8B-8C55-A08C88F131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92931326109D44BF9FCCC968811C19" ma:contentTypeVersion="7" ma:contentTypeDescription="Create a new document." ma:contentTypeScope="" ma:versionID="71b2cc206a447c181f867e2b2e678c74">
  <xsd:schema xmlns:xsd="http://www.w3.org/2001/XMLSchema" xmlns:xs="http://www.w3.org/2001/XMLSchema" xmlns:p="http://schemas.microsoft.com/office/2006/metadata/properties" xmlns:ns2="1c0417ab-d2e7-45cd-8a5a-511ee909dc1a" xmlns:ns3="f2c7b61c-b728-4598-8815-1c9a9dd9b243" targetNamespace="http://schemas.microsoft.com/office/2006/metadata/properties" ma:root="true" ma:fieldsID="bce78546ceb71da133f32911f5f50b7b" ns2:_="" ns3:_="">
    <xsd:import namespace="1c0417ab-d2e7-45cd-8a5a-511ee909dc1a"/>
    <xsd:import namespace="f2c7b61c-b728-4598-8815-1c9a9dd9b24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0417ab-d2e7-45cd-8a5a-511ee909dc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c7b61c-b728-4598-8815-1c9a9dd9b24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c0417ab-d2e7-45cd-8a5a-511ee909dc1a">
      <UserInfo>
        <DisplayName>Smith, Jimmie</DisplayName>
        <AccountId>6417</AccountId>
        <AccountType/>
      </UserInfo>
    </SharedWithUsers>
  </documentManagement>
</p:properties>
</file>

<file path=customXml/itemProps1.xml><?xml version="1.0" encoding="utf-8"?>
<ds:datastoreItem xmlns:ds="http://schemas.openxmlformats.org/officeDocument/2006/customXml" ds:itemID="{61B642EF-DBB6-49AF-B727-D4FA05991043}">
  <ds:schemaRefs>
    <ds:schemaRef ds:uri="http://schemas.microsoft.com/sharepoint/v3/contenttype/forms"/>
  </ds:schemaRefs>
</ds:datastoreItem>
</file>

<file path=customXml/itemProps2.xml><?xml version="1.0" encoding="utf-8"?>
<ds:datastoreItem xmlns:ds="http://schemas.openxmlformats.org/officeDocument/2006/customXml" ds:itemID="{121763C4-D5CE-4AB0-87BD-621E0E244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0417ab-d2e7-45cd-8a5a-511ee909dc1a"/>
    <ds:schemaRef ds:uri="f2c7b61c-b728-4598-8815-1c9a9dd9b2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174DA3-DDEF-4265-9A68-40C710D471EA}">
  <ds:schemaRefs>
    <ds:schemaRef ds:uri="1c0417ab-d2e7-45cd-8a5a-511ee909dc1a"/>
    <ds:schemaRef ds:uri="http://schemas.microsoft.com/office/2006/documentManagement/types"/>
    <ds:schemaRef ds:uri="http://purl.org/dc/term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f2c7b61c-b728-4598-8815-1c9a9dd9b24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189</TotalTime>
  <Words>2422</Words>
  <Application>Microsoft Office PowerPoint</Application>
  <PresentationFormat>Widescreen</PresentationFormat>
  <Paragraphs>161</Paragraphs>
  <Slides>18</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Helvetica Neue</vt:lpstr>
      <vt:lpstr>Segoe UI</vt:lpstr>
      <vt:lpstr>Segoe UI Light</vt:lpstr>
      <vt:lpstr>Segoe UI Semibold</vt:lpstr>
      <vt:lpstr>Wingdings</vt:lpstr>
      <vt:lpstr>Final DPH Theme</vt:lpstr>
      <vt:lpstr> </vt:lpstr>
      <vt:lpstr>What Do We Know About Coronaviruses?</vt:lpstr>
      <vt:lpstr>What is COVID-19?</vt:lpstr>
      <vt:lpstr>How Does COVID-19 Spread? </vt:lpstr>
      <vt:lpstr>What are the Symptoms of COVID-19?</vt:lpstr>
      <vt:lpstr>How Can COVID-19 Infection be Prevented?</vt:lpstr>
      <vt:lpstr>Where Have Your Hands Been?</vt:lpstr>
      <vt:lpstr>How Can COVID-19 Infection be Prevented?</vt:lpstr>
      <vt:lpstr>Should I Be Tested for COVID-19?</vt:lpstr>
      <vt:lpstr>What Do All These Things Mean?</vt:lpstr>
      <vt:lpstr>Preparing Your Household for a COVID-19 Outbreak</vt:lpstr>
      <vt:lpstr>Preparing Schools for Outbreaks of COVID-19</vt:lpstr>
      <vt:lpstr>Preparing Businesses for Outbreaks of Covid-19</vt:lpstr>
      <vt:lpstr>Preparing for Community Mass Gatherings</vt:lpstr>
      <vt:lpstr>COVID-19 and Stigma</vt:lpstr>
      <vt:lpstr>COVID-19 FAQ</vt:lpstr>
      <vt:lpstr>COVID-19 FAQ</vt:lpstr>
      <vt:lpstr>Last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Nydam, Nancy</dc:creator>
  <cp:lastModifiedBy>Nydam, Nancy</cp:lastModifiedBy>
  <cp:revision>14</cp:revision>
  <dcterms:created xsi:type="dcterms:W3CDTF">2020-03-06T02:19:52Z</dcterms:created>
  <dcterms:modified xsi:type="dcterms:W3CDTF">2020-03-06T22:11:42Z</dcterms:modified>
</cp:coreProperties>
</file>